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9" r:id="rId3"/>
    <p:sldId id="271" r:id="rId4"/>
    <p:sldId id="272" r:id="rId5"/>
    <p:sldId id="277" r:id="rId6"/>
    <p:sldId id="257" r:id="rId7"/>
    <p:sldId id="269" r:id="rId8"/>
    <p:sldId id="258" r:id="rId9"/>
    <p:sldId id="259" r:id="rId10"/>
    <p:sldId id="260" r:id="rId11"/>
    <p:sldId id="261" r:id="rId12"/>
    <p:sldId id="262" r:id="rId13"/>
    <p:sldId id="276" r:id="rId14"/>
    <p:sldId id="263" r:id="rId15"/>
    <p:sldId id="264" r:id="rId16"/>
    <p:sldId id="265" r:id="rId17"/>
    <p:sldId id="266" r:id="rId18"/>
    <p:sldId id="26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2" r:id="rId53"/>
    <p:sldId id="313" r:id="rId54"/>
    <p:sldId id="311" r:id="rId55"/>
    <p:sldId id="314" r:id="rId56"/>
    <p:sldId id="315" r:id="rId57"/>
    <p:sldId id="316" r:id="rId58"/>
    <p:sldId id="317" r:id="rId59"/>
    <p:sldId id="320" r:id="rId60"/>
    <p:sldId id="318" r:id="rId61"/>
    <p:sldId id="319"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9" r:id="rId100"/>
    <p:sldId id="360" r:id="rId101"/>
    <p:sldId id="361" r:id="rId102"/>
    <p:sldId id="364" r:id="rId103"/>
    <p:sldId id="363" r:id="rId104"/>
    <p:sldId id="365" r:id="rId105"/>
    <p:sldId id="366" r:id="rId106"/>
    <p:sldId id="362" r:id="rId107"/>
    <p:sldId id="367" r:id="rId108"/>
    <p:sldId id="368" r:id="rId109"/>
    <p:sldId id="35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9:46:29.089"/>
    </inkml:context>
    <inkml:brush xml:id="br0">
      <inkml:brushProperty name="width" value="0.05" units="cm"/>
      <inkml:brushProperty name="height" value="0.05" units="cm"/>
      <inkml:brushProperty name="ignorePressure" value="1"/>
    </inkml:brush>
  </inkml:definitions>
  <inkml:trace contextRef="#ctx0" brushRef="#br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15426-420A-4A88-9155-FACC805984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C6D5EA-098F-46DE-8634-E1A790D9C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7E9794-3B5B-47E8-9AF9-5909453A373A}"/>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C5AC1CD5-C347-4454-A0A7-B611188BE8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98CB92-FFA7-40E5-9AA1-796273A553F2}"/>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1571200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E9F9-7EA2-47FE-8FD5-92FD736478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4EC4AF-4DB5-4FC9-978D-CC0B193CD4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37A557-D786-4232-BEB9-EF152FC03605}"/>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B907D5DE-2F90-42C6-BA8C-49CD8E10E7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8AABA3-6606-45EC-8DCA-70CD5839DB87}"/>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126846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2F5808-5DAF-4F4E-B82B-63757F98CF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D1CCE5-17F8-4E07-A5C4-24AC0A5DB9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B5DC0A-BE3A-4323-B549-7970660D1CDD}"/>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CF1862DC-7C7E-437C-B00A-FD5C335FD7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8B4F4F-162A-4B7C-8E93-247E2EB8435D}"/>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387491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D4A5-0462-400F-9F2F-3AE0BF658E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DE321B-A875-4C10-BB58-31A0C1BAF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42D7B1-F699-4141-BE10-30577D20C839}"/>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5268C955-87D6-4CA7-AD73-FBDE4893B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72DA75-3173-4ABB-B1CB-30A7BC9A647E}"/>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277463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D2FE-9785-4B73-B29C-757C9A0B8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BBF869-F774-43DD-817B-56E9FF273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AB682-4349-4C49-BF65-F48374604E95}"/>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FE9EDCBF-41B8-4393-AA94-D3D919ADEE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4BB4FC-EB0A-407B-AE22-1DA85F93B115}"/>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46309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947-A43E-4EF9-93FE-5DF78EEC81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84DD73-505D-4C10-8A07-60392C0BD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27165A-2877-4779-91D6-B8AAC1DB4D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D56CAB-B7F2-456A-8BF8-5D1A0F02F568}"/>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6" name="Footer Placeholder 5">
            <a:extLst>
              <a:ext uri="{FF2B5EF4-FFF2-40B4-BE49-F238E27FC236}">
                <a16:creationId xmlns:a16="http://schemas.microsoft.com/office/drawing/2014/main" id="{19BD6461-D14C-4370-95FE-4073BF2A45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3E04F9-9DBD-4CF8-8F4D-D60CACDC57AA}"/>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113246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0B3C-832D-49AC-83AC-D63CA09647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A03FA7-F79E-495E-B9EC-F5345737B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7D15E-60F1-46AD-9696-DFDACD1DD8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C87660-ACF5-431C-B841-029569DB3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090CB-6963-4846-80EE-CE0A53D12A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09F2A2-EA43-432F-9962-06060A59864A}"/>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8" name="Footer Placeholder 7">
            <a:extLst>
              <a:ext uri="{FF2B5EF4-FFF2-40B4-BE49-F238E27FC236}">
                <a16:creationId xmlns:a16="http://schemas.microsoft.com/office/drawing/2014/main" id="{EF86FEAB-6A2F-4326-9C2D-CBE941547F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BA638C-4007-4AB3-A23A-76DDE897A65B}"/>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101822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CEED4-25E8-48F0-9203-AE2CD44672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AB18BE-FEDD-41A9-81C4-366A79A11014}"/>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4" name="Footer Placeholder 3">
            <a:extLst>
              <a:ext uri="{FF2B5EF4-FFF2-40B4-BE49-F238E27FC236}">
                <a16:creationId xmlns:a16="http://schemas.microsoft.com/office/drawing/2014/main" id="{0F65765D-E478-467C-BF4F-45124C70CFB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E8BA7B-ED16-419C-BAF8-FB54C9A9D429}"/>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343295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11F09-5FA8-4633-BA10-DA224F533EC4}"/>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3" name="Footer Placeholder 2">
            <a:extLst>
              <a:ext uri="{FF2B5EF4-FFF2-40B4-BE49-F238E27FC236}">
                <a16:creationId xmlns:a16="http://schemas.microsoft.com/office/drawing/2014/main" id="{9573F377-2DB6-4377-90AE-1AAF05FFE8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B27C3E1-F20E-435A-AD2D-C2BD8E2263B0}"/>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10489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BF91-A33D-4A58-9B05-717CA2D36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74D4FD-D8A5-462D-9ABD-1DCAA038B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E2AD86-2B1A-46A1-A593-66304E80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B8466-B450-4B37-8BD9-1C270538E257}"/>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6" name="Footer Placeholder 5">
            <a:extLst>
              <a:ext uri="{FF2B5EF4-FFF2-40B4-BE49-F238E27FC236}">
                <a16:creationId xmlns:a16="http://schemas.microsoft.com/office/drawing/2014/main" id="{C57FA307-DFB4-4986-ACD2-70B3D2A5AE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EC5FC9-40D9-4099-8642-9940BD4542C7}"/>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360000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A1C3-E9FB-4359-A3C6-D3220BA7F7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49CD9E-EF0B-436D-8DEC-79D5D92A5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EC33B7-DF0F-4D6C-B9A3-FB74ACB59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DCF1A-A56E-488E-B150-D70F693B7F3B}"/>
              </a:ext>
            </a:extLst>
          </p:cNvPr>
          <p:cNvSpPr>
            <a:spLocks noGrp="1"/>
          </p:cNvSpPr>
          <p:nvPr>
            <p:ph type="dt" sz="half" idx="10"/>
          </p:nvPr>
        </p:nvSpPr>
        <p:spPr/>
        <p:txBody>
          <a:bodyPr/>
          <a:lstStyle/>
          <a:p>
            <a:fld id="{C35E5835-0AF6-4C7A-9679-C258AE56D1AE}" type="datetimeFigureOut">
              <a:rPr lang="en-IN" smtClean="0"/>
              <a:t>18-03-2024</a:t>
            </a:fld>
            <a:endParaRPr lang="en-IN"/>
          </a:p>
        </p:txBody>
      </p:sp>
      <p:sp>
        <p:nvSpPr>
          <p:cNvPr id="6" name="Footer Placeholder 5">
            <a:extLst>
              <a:ext uri="{FF2B5EF4-FFF2-40B4-BE49-F238E27FC236}">
                <a16:creationId xmlns:a16="http://schemas.microsoft.com/office/drawing/2014/main" id="{748B71F8-B600-4264-AB93-84C173690D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69EFF-E76F-4EC7-B634-092DF26815BC}"/>
              </a:ext>
            </a:extLst>
          </p:cNvPr>
          <p:cNvSpPr>
            <a:spLocks noGrp="1"/>
          </p:cNvSpPr>
          <p:nvPr>
            <p:ph type="sldNum" sz="quarter" idx="12"/>
          </p:nvPr>
        </p:nvSpPr>
        <p:spPr/>
        <p:txBody>
          <a:bodyPr/>
          <a:lstStyle/>
          <a:p>
            <a:fld id="{49E264F6-41AA-4944-82E7-E6D0485F8C5F}" type="slidenum">
              <a:rPr lang="en-IN" smtClean="0"/>
              <a:t>‹#›</a:t>
            </a:fld>
            <a:endParaRPr lang="en-IN"/>
          </a:p>
        </p:txBody>
      </p:sp>
    </p:spTree>
    <p:extLst>
      <p:ext uri="{BB962C8B-B14F-4D97-AF65-F5344CB8AC3E}">
        <p14:creationId xmlns:p14="http://schemas.microsoft.com/office/powerpoint/2010/main" val="3953462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BB620-F988-4FA7-B3EE-08C0D298F7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4DB807-987C-4B3D-8243-DD29779F4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7C8D13-4309-4F93-9D78-738F075A2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E5835-0AF6-4C7A-9679-C258AE56D1AE}" type="datetimeFigureOut">
              <a:rPr lang="en-IN" smtClean="0"/>
              <a:t>18-03-2024</a:t>
            </a:fld>
            <a:endParaRPr lang="en-IN"/>
          </a:p>
        </p:txBody>
      </p:sp>
      <p:sp>
        <p:nvSpPr>
          <p:cNvPr id="5" name="Footer Placeholder 4">
            <a:extLst>
              <a:ext uri="{FF2B5EF4-FFF2-40B4-BE49-F238E27FC236}">
                <a16:creationId xmlns:a16="http://schemas.microsoft.com/office/drawing/2014/main" id="{57B44DD8-486B-4231-99D2-B693223CF3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5CFBA5-C8FB-4149-9DF9-1C00412A75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E264F6-41AA-4944-82E7-E6D0485F8C5F}" type="slidenum">
              <a:rPr lang="en-IN" smtClean="0"/>
              <a:t>‹#›</a:t>
            </a:fld>
            <a:endParaRPr lang="en-IN"/>
          </a:p>
        </p:txBody>
      </p:sp>
    </p:spTree>
    <p:extLst>
      <p:ext uri="{BB962C8B-B14F-4D97-AF65-F5344CB8AC3E}">
        <p14:creationId xmlns:p14="http://schemas.microsoft.com/office/powerpoint/2010/main" val="92527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D065-48FF-49CC-8310-7D8591B2AB87}"/>
              </a:ext>
            </a:extLst>
          </p:cNvPr>
          <p:cNvSpPr>
            <a:spLocks noGrp="1"/>
          </p:cNvSpPr>
          <p:nvPr>
            <p:ph type="ctrTitle"/>
          </p:nvPr>
        </p:nvSpPr>
        <p:spPr/>
        <p:txBody>
          <a:bodyPr/>
          <a:lstStyle/>
          <a:p>
            <a:r>
              <a:rPr lang="en-IN" dirty="0"/>
              <a:t>Microsoft SSM</a:t>
            </a:r>
          </a:p>
        </p:txBody>
      </p:sp>
      <p:sp>
        <p:nvSpPr>
          <p:cNvPr id="3" name="Subtitle 2">
            <a:extLst>
              <a:ext uri="{FF2B5EF4-FFF2-40B4-BE49-F238E27FC236}">
                <a16:creationId xmlns:a16="http://schemas.microsoft.com/office/drawing/2014/main" id="{F684BCB0-D39E-4DEB-9624-6D30E907FD15}"/>
              </a:ext>
            </a:extLst>
          </p:cNvPr>
          <p:cNvSpPr>
            <a:spLocks noGrp="1"/>
          </p:cNvSpPr>
          <p:nvPr>
            <p:ph type="subTitle" idx="1"/>
          </p:nvPr>
        </p:nvSpPr>
        <p:spPr/>
        <p:txBody>
          <a:bodyPr/>
          <a:lstStyle/>
          <a:p>
            <a:r>
              <a:rPr lang="en-IN" dirty="0"/>
              <a:t>Yogesh</a:t>
            </a:r>
          </a:p>
        </p:txBody>
      </p:sp>
    </p:spTree>
    <p:extLst>
      <p:ext uri="{BB962C8B-B14F-4D97-AF65-F5344CB8AC3E}">
        <p14:creationId xmlns:p14="http://schemas.microsoft.com/office/powerpoint/2010/main" val="42813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AC0-DEB3-4093-A36C-EB63C70583A2}"/>
              </a:ext>
            </a:extLst>
          </p:cNvPr>
          <p:cNvSpPr>
            <a:spLocks noGrp="1"/>
          </p:cNvSpPr>
          <p:nvPr>
            <p:ph type="title"/>
          </p:nvPr>
        </p:nvSpPr>
        <p:spPr/>
        <p:txBody>
          <a:bodyPr/>
          <a:lstStyle/>
          <a:p>
            <a:r>
              <a:rPr lang="en-IN" dirty="0"/>
              <a:t>To check the preview</a:t>
            </a:r>
          </a:p>
        </p:txBody>
      </p:sp>
      <p:pic>
        <p:nvPicPr>
          <p:cNvPr id="5" name="Content Placeholder 4">
            <a:extLst>
              <a:ext uri="{FF2B5EF4-FFF2-40B4-BE49-F238E27FC236}">
                <a16:creationId xmlns:a16="http://schemas.microsoft.com/office/drawing/2014/main" id="{36838BF1-5736-4ECA-A396-42C120ACADF3}"/>
              </a:ext>
            </a:extLst>
          </p:cNvPr>
          <p:cNvPicPr>
            <a:picLocks noGrp="1" noChangeAspect="1"/>
          </p:cNvPicPr>
          <p:nvPr>
            <p:ph idx="1"/>
          </p:nvPr>
        </p:nvPicPr>
        <p:blipFill rotWithShape="1">
          <a:blip r:embed="rId2"/>
          <a:srcRect l="23872" r="24485"/>
          <a:stretch/>
        </p:blipFill>
        <p:spPr>
          <a:xfrm>
            <a:off x="838200" y="1428486"/>
            <a:ext cx="4905652" cy="5343281"/>
          </a:xfrm>
        </p:spPr>
      </p:pic>
      <p:cxnSp>
        <p:nvCxnSpPr>
          <p:cNvPr id="6" name="Straight Arrow Connector 5">
            <a:extLst>
              <a:ext uri="{FF2B5EF4-FFF2-40B4-BE49-F238E27FC236}">
                <a16:creationId xmlns:a16="http://schemas.microsoft.com/office/drawing/2014/main" id="{B52849BC-A9F0-4232-B694-F8BF3B61BAAF}"/>
              </a:ext>
            </a:extLst>
          </p:cNvPr>
          <p:cNvCxnSpPr>
            <a:cxnSpLocks/>
          </p:cNvCxnSpPr>
          <p:nvPr/>
        </p:nvCxnSpPr>
        <p:spPr>
          <a:xfrm flipV="1">
            <a:off x="4625266" y="5646198"/>
            <a:ext cx="4165106" cy="5341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AD12A4-40E3-4195-965E-1C97D7BAECC6}"/>
              </a:ext>
            </a:extLst>
          </p:cNvPr>
          <p:cNvSpPr txBox="1"/>
          <p:nvPr/>
        </p:nvSpPr>
        <p:spPr>
          <a:xfrm>
            <a:off x="8790372" y="5257065"/>
            <a:ext cx="2635189" cy="646331"/>
          </a:xfrm>
          <a:prstGeom prst="rect">
            <a:avLst/>
          </a:prstGeom>
          <a:noFill/>
          <a:ln w="12700">
            <a:solidFill>
              <a:schemeClr val="tx1"/>
            </a:solidFill>
          </a:ln>
        </p:spPr>
        <p:txBody>
          <a:bodyPr wrap="square" rtlCol="0">
            <a:spAutoFit/>
          </a:bodyPr>
          <a:lstStyle/>
          <a:p>
            <a:r>
              <a:rPr lang="en-IN" dirty="0"/>
              <a:t>Click next if you are satisfied with Preview</a:t>
            </a:r>
          </a:p>
        </p:txBody>
      </p:sp>
    </p:spTree>
    <p:extLst>
      <p:ext uri="{BB962C8B-B14F-4D97-AF65-F5344CB8AC3E}">
        <p14:creationId xmlns:p14="http://schemas.microsoft.com/office/powerpoint/2010/main" val="2697110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554F-5E12-4440-9020-9CC402560F23}"/>
              </a:ext>
            </a:extLst>
          </p:cNvPr>
          <p:cNvSpPr>
            <a:spLocks noGrp="1"/>
          </p:cNvSpPr>
          <p:nvPr>
            <p:ph type="title"/>
          </p:nvPr>
        </p:nvSpPr>
        <p:spPr/>
        <p:txBody>
          <a:bodyPr/>
          <a:lstStyle/>
          <a:p>
            <a:pPr algn="ctr"/>
            <a:r>
              <a:rPr lang="en-IN" sz="4400" b="1" dirty="0"/>
              <a:t>Transactions in SQL</a:t>
            </a:r>
            <a:endParaRPr lang="en-IN" b="1" dirty="0"/>
          </a:p>
        </p:txBody>
      </p:sp>
      <p:sp>
        <p:nvSpPr>
          <p:cNvPr id="3" name="Content Placeholder 2">
            <a:extLst>
              <a:ext uri="{FF2B5EF4-FFF2-40B4-BE49-F238E27FC236}">
                <a16:creationId xmlns:a16="http://schemas.microsoft.com/office/drawing/2014/main" id="{96715D83-5ACA-4D2F-9C7B-93B41C2DA5B3}"/>
              </a:ext>
            </a:extLst>
          </p:cNvPr>
          <p:cNvSpPr>
            <a:spLocks noGrp="1"/>
          </p:cNvSpPr>
          <p:nvPr>
            <p:ph idx="1"/>
          </p:nvPr>
        </p:nvSpPr>
        <p:spPr/>
        <p:txBody>
          <a:bodyPr>
            <a:normAutofit fontScale="92500"/>
          </a:bodyPr>
          <a:lstStyle/>
          <a:p>
            <a:r>
              <a:rPr lang="en-US" sz="4000" b="0" i="0" dirty="0">
                <a:solidFill>
                  <a:srgbClr val="000000"/>
                </a:solidFill>
                <a:effectLst/>
              </a:rPr>
              <a:t>A transaction is the propagation of one or more changes to the database. </a:t>
            </a:r>
          </a:p>
          <a:p>
            <a:pPr marL="0" indent="0">
              <a:buNone/>
            </a:pPr>
            <a:r>
              <a:rPr lang="en-US" sz="4000" b="0" i="0" dirty="0">
                <a:solidFill>
                  <a:srgbClr val="000000"/>
                </a:solidFill>
                <a:effectLst/>
              </a:rPr>
              <a:t>For example:- </a:t>
            </a:r>
            <a:r>
              <a:rPr lang="en-US" sz="4000" dirty="0">
                <a:solidFill>
                  <a:srgbClr val="000000"/>
                </a:solidFill>
              </a:rPr>
              <a:t>I</a:t>
            </a:r>
            <a:r>
              <a:rPr lang="en-US" sz="4000" b="0" i="0" dirty="0">
                <a:solidFill>
                  <a:srgbClr val="000000"/>
                </a:solidFill>
                <a:effectLst/>
              </a:rPr>
              <a:t>f you are creating a record or updating a record or deleting a record from the table, then you are performing a transaction on that table. </a:t>
            </a:r>
          </a:p>
          <a:p>
            <a:pPr marL="0" indent="0">
              <a:buNone/>
            </a:pPr>
            <a:r>
              <a:rPr lang="en-US" sz="4000" b="0" i="0" dirty="0">
                <a:solidFill>
                  <a:srgbClr val="000000"/>
                </a:solidFill>
                <a:effectLst/>
              </a:rPr>
              <a:t>It is important to control these transactions to ensure the data integrity and to handle database errors</a:t>
            </a:r>
            <a:r>
              <a:rPr lang="en-US" sz="4000" b="0" i="0" dirty="0">
                <a:solidFill>
                  <a:srgbClr val="000000"/>
                </a:solidFill>
                <a:effectLst/>
                <a:latin typeface="Arial" panose="020B0604020202020204" pitchFamily="34" charset="0"/>
              </a:rPr>
              <a:t>.</a:t>
            </a:r>
            <a:endParaRPr lang="en-IN" sz="4000" dirty="0"/>
          </a:p>
        </p:txBody>
      </p:sp>
    </p:spTree>
    <p:extLst>
      <p:ext uri="{BB962C8B-B14F-4D97-AF65-F5344CB8AC3E}">
        <p14:creationId xmlns:p14="http://schemas.microsoft.com/office/powerpoint/2010/main" val="4204496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3115-9518-4A8D-93BE-5020D825EC19}"/>
              </a:ext>
            </a:extLst>
          </p:cNvPr>
          <p:cNvSpPr>
            <a:spLocks noGrp="1"/>
          </p:cNvSpPr>
          <p:nvPr>
            <p:ph type="title"/>
          </p:nvPr>
        </p:nvSpPr>
        <p:spPr/>
        <p:txBody>
          <a:bodyPr>
            <a:normAutofit/>
          </a:bodyPr>
          <a:lstStyle/>
          <a:p>
            <a:pPr algn="ctr"/>
            <a:r>
              <a:rPr lang="en-IN" sz="8800" dirty="0">
                <a:highlight>
                  <a:srgbClr val="FFFF00"/>
                </a:highlight>
              </a:rPr>
              <a:t>ACID</a:t>
            </a:r>
          </a:p>
        </p:txBody>
      </p:sp>
      <p:sp>
        <p:nvSpPr>
          <p:cNvPr id="3" name="Content Placeholder 2">
            <a:extLst>
              <a:ext uri="{FF2B5EF4-FFF2-40B4-BE49-F238E27FC236}">
                <a16:creationId xmlns:a16="http://schemas.microsoft.com/office/drawing/2014/main" id="{911550F0-3C22-49E1-9E1C-B300A0B18C1B}"/>
              </a:ext>
            </a:extLst>
          </p:cNvPr>
          <p:cNvSpPr>
            <a:spLocks noGrp="1"/>
          </p:cNvSpPr>
          <p:nvPr>
            <p:ph idx="1"/>
          </p:nvPr>
        </p:nvSpPr>
        <p:spPr/>
        <p:txBody>
          <a:bodyPr>
            <a:normAutofit/>
          </a:bodyPr>
          <a:lstStyle/>
          <a:p>
            <a:pPr algn="just"/>
            <a:r>
              <a:rPr lang="en-IN" sz="5400" b="1" i="0" dirty="0">
                <a:solidFill>
                  <a:srgbClr val="000000"/>
                </a:solidFill>
                <a:effectLst/>
                <a:latin typeface="Arial" panose="020B0604020202020204" pitchFamily="34" charset="0"/>
              </a:rPr>
              <a:t>A	:-Atomicity</a:t>
            </a:r>
          </a:p>
          <a:p>
            <a:pPr algn="just"/>
            <a:r>
              <a:rPr lang="en-IN" sz="5400" b="1" i="0" dirty="0">
                <a:solidFill>
                  <a:srgbClr val="000000"/>
                </a:solidFill>
                <a:effectLst/>
                <a:latin typeface="Arial" panose="020B0604020202020204" pitchFamily="34" charset="0"/>
              </a:rPr>
              <a:t>C :-Consistency</a:t>
            </a:r>
          </a:p>
          <a:p>
            <a:pPr algn="just"/>
            <a:r>
              <a:rPr lang="en-IN" sz="5400" b="1" dirty="0">
                <a:solidFill>
                  <a:srgbClr val="000000"/>
                </a:solidFill>
                <a:latin typeface="Arial" panose="020B0604020202020204" pitchFamily="34" charset="0"/>
              </a:rPr>
              <a:t>I	:-</a:t>
            </a:r>
            <a:r>
              <a:rPr lang="en-IN" sz="5400" b="1" i="0" dirty="0">
                <a:solidFill>
                  <a:srgbClr val="000000"/>
                </a:solidFill>
                <a:effectLst/>
                <a:latin typeface="Arial" panose="020B0604020202020204" pitchFamily="34" charset="0"/>
              </a:rPr>
              <a:t>Isolation</a:t>
            </a:r>
            <a:endParaRPr lang="en-IN" sz="5400" b="1" dirty="0">
              <a:solidFill>
                <a:srgbClr val="000000"/>
              </a:solidFill>
              <a:latin typeface="Arial" panose="020B0604020202020204" pitchFamily="34" charset="0"/>
            </a:endParaRPr>
          </a:p>
          <a:p>
            <a:pPr algn="just"/>
            <a:r>
              <a:rPr lang="en-IN" sz="5400" b="1" i="0" dirty="0">
                <a:solidFill>
                  <a:srgbClr val="000000"/>
                </a:solidFill>
                <a:effectLst/>
                <a:latin typeface="Arial" panose="020B0604020202020204" pitchFamily="34" charset="0"/>
              </a:rPr>
              <a:t>D	:-Durability</a:t>
            </a:r>
            <a:endParaRPr lang="en-IN" sz="5400" dirty="0"/>
          </a:p>
        </p:txBody>
      </p:sp>
    </p:spTree>
    <p:extLst>
      <p:ext uri="{BB962C8B-B14F-4D97-AF65-F5344CB8AC3E}">
        <p14:creationId xmlns:p14="http://schemas.microsoft.com/office/powerpoint/2010/main" val="1297586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5FF3-BE38-4DA2-A2F7-62A22A6E9E0A}"/>
              </a:ext>
            </a:extLst>
          </p:cNvPr>
          <p:cNvSpPr>
            <a:spLocks noGrp="1"/>
          </p:cNvSpPr>
          <p:nvPr>
            <p:ph type="title"/>
          </p:nvPr>
        </p:nvSpPr>
        <p:spPr/>
        <p:txBody>
          <a:bodyPr>
            <a:normAutofit/>
          </a:bodyPr>
          <a:lstStyle/>
          <a:p>
            <a:pPr algn="ctr"/>
            <a:r>
              <a:rPr lang="en-US" sz="7200" b="1" i="0" u="sng" dirty="0">
                <a:solidFill>
                  <a:srgbClr val="000000"/>
                </a:solidFill>
                <a:effectLst/>
                <a:latin typeface="Arial" panose="020B0604020202020204" pitchFamily="34" charset="0"/>
              </a:rPr>
              <a:t>Atomicity</a:t>
            </a:r>
            <a:endParaRPr lang="en-IN" sz="7200" u="sng" dirty="0"/>
          </a:p>
        </p:txBody>
      </p:sp>
      <p:sp>
        <p:nvSpPr>
          <p:cNvPr id="3" name="Content Placeholder 2">
            <a:extLst>
              <a:ext uri="{FF2B5EF4-FFF2-40B4-BE49-F238E27FC236}">
                <a16:creationId xmlns:a16="http://schemas.microsoft.com/office/drawing/2014/main" id="{450B1538-59B3-4629-831F-15535A85813E}"/>
              </a:ext>
            </a:extLst>
          </p:cNvPr>
          <p:cNvSpPr>
            <a:spLocks noGrp="1"/>
          </p:cNvSpPr>
          <p:nvPr>
            <p:ph idx="1"/>
          </p:nvPr>
        </p:nvSpPr>
        <p:spPr/>
        <p:txBody>
          <a:bodyPr>
            <a:normAutofit/>
          </a:bodyPr>
          <a:lstStyle/>
          <a:p>
            <a:pPr marL="0" indent="0">
              <a:buNone/>
            </a:pPr>
            <a:r>
              <a:rPr lang="en-US" sz="4800" b="0" i="0" dirty="0">
                <a:solidFill>
                  <a:srgbClr val="000000"/>
                </a:solidFill>
                <a:effectLst/>
                <a:latin typeface="Arial" panose="020B0604020202020204" pitchFamily="34" charset="0"/>
              </a:rPr>
              <a:t>Ensures that all operations within the work unit are completed successfully. Otherwise, the transaction is aborted at the point of failure and all the previous operations are rolled back to their former state.</a:t>
            </a:r>
          </a:p>
        </p:txBody>
      </p:sp>
    </p:spTree>
    <p:extLst>
      <p:ext uri="{BB962C8B-B14F-4D97-AF65-F5344CB8AC3E}">
        <p14:creationId xmlns:p14="http://schemas.microsoft.com/office/powerpoint/2010/main" val="1384221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B4A3-39A2-4E72-AE3B-6A8C89C59732}"/>
              </a:ext>
            </a:extLst>
          </p:cNvPr>
          <p:cNvSpPr>
            <a:spLocks noGrp="1"/>
          </p:cNvSpPr>
          <p:nvPr>
            <p:ph type="title"/>
          </p:nvPr>
        </p:nvSpPr>
        <p:spPr/>
        <p:txBody>
          <a:bodyPr/>
          <a:lstStyle/>
          <a:p>
            <a:pPr algn="ctr"/>
            <a:r>
              <a:rPr lang="en-US" b="1" i="0" u="sng" dirty="0">
                <a:solidFill>
                  <a:srgbClr val="000000"/>
                </a:solidFill>
                <a:effectLst/>
                <a:latin typeface="Arial" panose="020B0604020202020204" pitchFamily="34" charset="0"/>
              </a:rPr>
              <a:t>Consistency</a:t>
            </a:r>
            <a:r>
              <a:rPr lang="en-US" b="0" i="0" u="sng" dirty="0">
                <a:solidFill>
                  <a:srgbClr val="000000"/>
                </a:solidFill>
                <a:effectLst/>
                <a:latin typeface="Arial" panose="020B0604020202020204" pitchFamily="34" charset="0"/>
              </a:rPr>
              <a:t> </a:t>
            </a:r>
            <a:endParaRPr lang="en-IN" u="sng" dirty="0"/>
          </a:p>
        </p:txBody>
      </p:sp>
      <p:sp>
        <p:nvSpPr>
          <p:cNvPr id="3" name="Content Placeholder 2">
            <a:extLst>
              <a:ext uri="{FF2B5EF4-FFF2-40B4-BE49-F238E27FC236}">
                <a16:creationId xmlns:a16="http://schemas.microsoft.com/office/drawing/2014/main" id="{D63C1C9F-9333-4517-AFE8-5F354CF0E1D4}"/>
              </a:ext>
            </a:extLst>
          </p:cNvPr>
          <p:cNvSpPr>
            <a:spLocks noGrp="1"/>
          </p:cNvSpPr>
          <p:nvPr>
            <p:ph idx="1"/>
          </p:nvPr>
        </p:nvSpPr>
        <p:spPr/>
        <p:txBody>
          <a:bodyPr/>
          <a:lstStyle/>
          <a:p>
            <a:pPr marL="0" indent="0">
              <a:buNone/>
            </a:pPr>
            <a:r>
              <a:rPr lang="en-US" sz="6000" dirty="0">
                <a:solidFill>
                  <a:srgbClr val="000000"/>
                </a:solidFill>
                <a:latin typeface="Arial" panose="020B0604020202020204" pitchFamily="34" charset="0"/>
              </a:rPr>
              <a:t>E</a:t>
            </a:r>
            <a:r>
              <a:rPr lang="en-US" sz="6000" b="0" i="0" dirty="0">
                <a:solidFill>
                  <a:srgbClr val="000000"/>
                </a:solidFill>
                <a:effectLst/>
                <a:latin typeface="Arial" panose="020B0604020202020204" pitchFamily="34" charset="0"/>
              </a:rPr>
              <a:t>nsures that the database properly changes states upon a successfully committed transaction.</a:t>
            </a:r>
          </a:p>
          <a:p>
            <a:endParaRPr lang="en-IN" dirty="0"/>
          </a:p>
        </p:txBody>
      </p:sp>
    </p:spTree>
    <p:extLst>
      <p:ext uri="{BB962C8B-B14F-4D97-AF65-F5344CB8AC3E}">
        <p14:creationId xmlns:p14="http://schemas.microsoft.com/office/powerpoint/2010/main" val="41562744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E5C6-FF74-4DEE-BE29-C79B5838B370}"/>
              </a:ext>
            </a:extLst>
          </p:cNvPr>
          <p:cNvSpPr>
            <a:spLocks noGrp="1"/>
          </p:cNvSpPr>
          <p:nvPr>
            <p:ph type="title"/>
          </p:nvPr>
        </p:nvSpPr>
        <p:spPr/>
        <p:txBody>
          <a:bodyPr>
            <a:normAutofit/>
          </a:bodyPr>
          <a:lstStyle/>
          <a:p>
            <a:pPr algn="ctr"/>
            <a:r>
              <a:rPr lang="en-US" sz="7200" b="1" i="0" u="sng" dirty="0">
                <a:solidFill>
                  <a:srgbClr val="000000"/>
                </a:solidFill>
                <a:effectLst/>
                <a:latin typeface="Arial" panose="020B0604020202020204" pitchFamily="34" charset="0"/>
              </a:rPr>
              <a:t>Isolation</a:t>
            </a:r>
            <a:endParaRPr lang="en-IN" sz="7200" u="sng" dirty="0"/>
          </a:p>
        </p:txBody>
      </p:sp>
      <p:sp>
        <p:nvSpPr>
          <p:cNvPr id="3" name="Content Placeholder 2">
            <a:extLst>
              <a:ext uri="{FF2B5EF4-FFF2-40B4-BE49-F238E27FC236}">
                <a16:creationId xmlns:a16="http://schemas.microsoft.com/office/drawing/2014/main" id="{D90E59D9-672F-4581-BE2A-C8AB68599B54}"/>
              </a:ext>
            </a:extLst>
          </p:cNvPr>
          <p:cNvSpPr>
            <a:spLocks noGrp="1"/>
          </p:cNvSpPr>
          <p:nvPr>
            <p:ph idx="1"/>
          </p:nvPr>
        </p:nvSpPr>
        <p:spPr/>
        <p:txBody>
          <a:bodyPr/>
          <a:lstStyle/>
          <a:p>
            <a:pPr marL="0" indent="0">
              <a:buNone/>
            </a:pPr>
            <a:r>
              <a:rPr lang="en-US" sz="6600" dirty="0">
                <a:solidFill>
                  <a:srgbClr val="000000"/>
                </a:solidFill>
                <a:latin typeface="Arial" panose="020B0604020202020204" pitchFamily="34" charset="0"/>
              </a:rPr>
              <a:t>E</a:t>
            </a:r>
            <a:r>
              <a:rPr lang="en-US" sz="6600" b="0" i="0" dirty="0">
                <a:solidFill>
                  <a:srgbClr val="000000"/>
                </a:solidFill>
                <a:effectLst/>
                <a:latin typeface="Arial" panose="020B0604020202020204" pitchFamily="34" charset="0"/>
              </a:rPr>
              <a:t>nables transactions to operate independently of and transparent to each other</a:t>
            </a:r>
            <a:r>
              <a:rPr lang="en-US" b="0" i="0" dirty="0">
                <a:solidFill>
                  <a:srgbClr val="000000"/>
                </a:solidFill>
                <a:effectLst/>
                <a:latin typeface="Arial" panose="020B0604020202020204" pitchFamily="34" charset="0"/>
              </a:rPr>
              <a:t>.</a:t>
            </a:r>
          </a:p>
          <a:p>
            <a:endParaRPr lang="en-IN" dirty="0"/>
          </a:p>
        </p:txBody>
      </p:sp>
    </p:spTree>
    <p:extLst>
      <p:ext uri="{BB962C8B-B14F-4D97-AF65-F5344CB8AC3E}">
        <p14:creationId xmlns:p14="http://schemas.microsoft.com/office/powerpoint/2010/main" val="22098449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745E-BBC1-42E4-871C-5CD9597C74C5}"/>
              </a:ext>
            </a:extLst>
          </p:cNvPr>
          <p:cNvSpPr>
            <a:spLocks noGrp="1"/>
          </p:cNvSpPr>
          <p:nvPr>
            <p:ph type="title"/>
          </p:nvPr>
        </p:nvSpPr>
        <p:spPr/>
        <p:txBody>
          <a:bodyPr>
            <a:normAutofit/>
          </a:bodyPr>
          <a:lstStyle/>
          <a:p>
            <a:pPr algn="ctr"/>
            <a:r>
              <a:rPr lang="en-US" sz="7200" b="1" i="0" u="sng" dirty="0">
                <a:solidFill>
                  <a:srgbClr val="000000"/>
                </a:solidFill>
                <a:effectLst/>
                <a:latin typeface="Arial" panose="020B0604020202020204" pitchFamily="34" charset="0"/>
              </a:rPr>
              <a:t>Durability</a:t>
            </a:r>
            <a:endParaRPr lang="en-IN" sz="7200" u="sng" dirty="0"/>
          </a:p>
        </p:txBody>
      </p:sp>
      <p:sp>
        <p:nvSpPr>
          <p:cNvPr id="3" name="Content Placeholder 2">
            <a:extLst>
              <a:ext uri="{FF2B5EF4-FFF2-40B4-BE49-F238E27FC236}">
                <a16:creationId xmlns:a16="http://schemas.microsoft.com/office/drawing/2014/main" id="{1C3F6C6F-31AC-4FB5-BCF2-E0FA4AB491ED}"/>
              </a:ext>
            </a:extLst>
          </p:cNvPr>
          <p:cNvSpPr>
            <a:spLocks noGrp="1"/>
          </p:cNvSpPr>
          <p:nvPr>
            <p:ph idx="1"/>
          </p:nvPr>
        </p:nvSpPr>
        <p:spPr/>
        <p:txBody>
          <a:bodyPr/>
          <a:lstStyle/>
          <a:p>
            <a:pPr marL="0" indent="0">
              <a:buNone/>
            </a:pPr>
            <a:r>
              <a:rPr lang="en-US" sz="6600" b="0" i="0" dirty="0">
                <a:solidFill>
                  <a:srgbClr val="000000"/>
                </a:solidFill>
                <a:effectLst/>
                <a:latin typeface="Arial" panose="020B0604020202020204" pitchFamily="34" charset="0"/>
              </a:rPr>
              <a:t>Ensures that the result or effect of a committed transaction persists in case of a system failure.</a:t>
            </a:r>
          </a:p>
          <a:p>
            <a:endParaRPr lang="en-IN" dirty="0"/>
          </a:p>
        </p:txBody>
      </p:sp>
    </p:spTree>
    <p:extLst>
      <p:ext uri="{BB962C8B-B14F-4D97-AF65-F5344CB8AC3E}">
        <p14:creationId xmlns:p14="http://schemas.microsoft.com/office/powerpoint/2010/main" val="37293062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3209-CD70-4889-92E4-AD9C1BB5B472}"/>
              </a:ext>
            </a:extLst>
          </p:cNvPr>
          <p:cNvSpPr>
            <a:spLocks noGrp="1"/>
          </p:cNvSpPr>
          <p:nvPr>
            <p:ph type="title"/>
          </p:nvPr>
        </p:nvSpPr>
        <p:spPr/>
        <p:txBody>
          <a:bodyPr/>
          <a:lstStyle/>
          <a:p>
            <a:pPr algn="ctr"/>
            <a:r>
              <a:rPr lang="en-IN" dirty="0"/>
              <a:t>DEADLOCK</a:t>
            </a:r>
          </a:p>
        </p:txBody>
      </p:sp>
      <p:sp>
        <p:nvSpPr>
          <p:cNvPr id="3" name="Content Placeholder 2">
            <a:extLst>
              <a:ext uri="{FF2B5EF4-FFF2-40B4-BE49-F238E27FC236}">
                <a16:creationId xmlns:a16="http://schemas.microsoft.com/office/drawing/2014/main" id="{B40969E2-6C93-4CE1-9E7E-CAA592EE23C6}"/>
              </a:ext>
            </a:extLst>
          </p:cNvPr>
          <p:cNvSpPr>
            <a:spLocks noGrp="1"/>
          </p:cNvSpPr>
          <p:nvPr>
            <p:ph idx="1"/>
          </p:nvPr>
        </p:nvSpPr>
        <p:spPr>
          <a:xfrm>
            <a:off x="2258627" y="654447"/>
            <a:ext cx="3423082" cy="296138"/>
          </a:xfrm>
        </p:spPr>
        <p:txBody>
          <a:bodyPr>
            <a:normAutofit fontScale="62500" lnSpcReduction="20000"/>
          </a:bodyPr>
          <a:lstStyle/>
          <a:p>
            <a:endParaRPr lang="en-IN" dirty="0"/>
          </a:p>
        </p:txBody>
      </p:sp>
      <p:sp>
        <p:nvSpPr>
          <p:cNvPr id="7" name="TextBox 6">
            <a:extLst>
              <a:ext uri="{FF2B5EF4-FFF2-40B4-BE49-F238E27FC236}">
                <a16:creationId xmlns:a16="http://schemas.microsoft.com/office/drawing/2014/main" id="{C837F6DC-6A04-4574-B6C2-84A0200EA105}"/>
              </a:ext>
            </a:extLst>
          </p:cNvPr>
          <p:cNvSpPr txBox="1"/>
          <p:nvPr/>
        </p:nvSpPr>
        <p:spPr>
          <a:xfrm>
            <a:off x="838200" y="1690688"/>
            <a:ext cx="10515600" cy="3785652"/>
          </a:xfrm>
          <a:prstGeom prst="rect">
            <a:avLst/>
          </a:prstGeom>
          <a:noFill/>
        </p:spPr>
        <p:txBody>
          <a:bodyPr wrap="square">
            <a:spAutoFit/>
          </a:bodyPr>
          <a:lstStyle/>
          <a:p>
            <a:pPr algn="l"/>
            <a:r>
              <a:rPr lang="en-US" sz="2400" dirty="0">
                <a:solidFill>
                  <a:srgbClr val="000000"/>
                </a:solidFill>
                <a:effectLst/>
              </a:rPr>
              <a:t>In a database, a deadlock is a situation in which two or more transactions are waiting for one another to give up locks.</a:t>
            </a:r>
          </a:p>
          <a:p>
            <a:pPr algn="l"/>
            <a:r>
              <a:rPr lang="en-US" sz="2400" dirty="0">
                <a:solidFill>
                  <a:srgbClr val="000000"/>
                </a:solidFill>
                <a:effectLst/>
              </a:rPr>
              <a:t>For example, Transaction A might hold a lock on some rows in the Accounts table and needs to update some rows in the Orders table to finish. Transaction B holds locks on those very rows in the Orders table but needs to update the rows in the Accounts table held by Transaction A. Transaction A cannot complete its transaction because of the lock on Orders. Transaction B cannot complete its transaction because of the lock on Accounts. All activity comes to a halt and remains at a standstill forever unless the DBMS detects the deadlock and aborts one of the transactions. The following figure shows this situation.</a:t>
            </a:r>
          </a:p>
        </p:txBody>
      </p:sp>
    </p:spTree>
    <p:extLst>
      <p:ext uri="{BB962C8B-B14F-4D97-AF65-F5344CB8AC3E}">
        <p14:creationId xmlns:p14="http://schemas.microsoft.com/office/powerpoint/2010/main" val="3266673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9415-0E75-4F7B-8A77-7DC0D636C0E4}"/>
              </a:ext>
            </a:extLst>
          </p:cNvPr>
          <p:cNvSpPr>
            <a:spLocks noGrp="1"/>
          </p:cNvSpPr>
          <p:nvPr>
            <p:ph type="title"/>
          </p:nvPr>
        </p:nvSpPr>
        <p:spPr/>
        <p:txBody>
          <a:bodyPr/>
          <a:lstStyle/>
          <a:p>
            <a:pPr algn="ctr"/>
            <a:r>
              <a:rPr lang="en-IN" b="0" i="0" dirty="0">
                <a:effectLst/>
                <a:latin typeface="Arial" panose="020B0604020202020204" pitchFamily="34" charset="0"/>
              </a:rPr>
              <a:t>Transaction Control</a:t>
            </a:r>
            <a:endParaRPr lang="en-IN" dirty="0"/>
          </a:p>
        </p:txBody>
      </p:sp>
      <p:sp>
        <p:nvSpPr>
          <p:cNvPr id="3" name="Content Placeholder 2">
            <a:extLst>
              <a:ext uri="{FF2B5EF4-FFF2-40B4-BE49-F238E27FC236}">
                <a16:creationId xmlns:a16="http://schemas.microsoft.com/office/drawing/2014/main" id="{8C24BC00-BD78-41A9-96B4-83BA19675359}"/>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4400" b="1" i="0" dirty="0">
                <a:solidFill>
                  <a:srgbClr val="000000"/>
                </a:solidFill>
                <a:effectLst/>
              </a:rPr>
              <a:t>COMMIT</a:t>
            </a:r>
            <a:r>
              <a:rPr lang="en-US" sz="4400" b="0" i="0" dirty="0">
                <a:solidFill>
                  <a:srgbClr val="000000"/>
                </a:solidFill>
                <a:effectLst/>
              </a:rPr>
              <a:t> − to save the changes.</a:t>
            </a:r>
          </a:p>
          <a:p>
            <a:pPr algn="just">
              <a:buFont typeface="Arial" panose="020B0604020202020204" pitchFamily="34" charset="0"/>
              <a:buChar char="•"/>
            </a:pPr>
            <a:r>
              <a:rPr lang="en-US" sz="4400" b="1" i="0" dirty="0">
                <a:solidFill>
                  <a:srgbClr val="000000"/>
                </a:solidFill>
                <a:effectLst/>
              </a:rPr>
              <a:t>ROLLBACK</a:t>
            </a:r>
            <a:r>
              <a:rPr lang="en-US" sz="4400" b="0" i="0" dirty="0">
                <a:solidFill>
                  <a:srgbClr val="000000"/>
                </a:solidFill>
                <a:effectLst/>
              </a:rPr>
              <a:t> − to roll back the changes.</a:t>
            </a:r>
          </a:p>
          <a:p>
            <a:pPr algn="just">
              <a:buFont typeface="Arial" panose="020B0604020202020204" pitchFamily="34" charset="0"/>
              <a:buChar char="•"/>
            </a:pPr>
            <a:r>
              <a:rPr lang="en-US" sz="4400" b="1" i="0" dirty="0">
                <a:solidFill>
                  <a:srgbClr val="000000"/>
                </a:solidFill>
                <a:effectLst/>
              </a:rPr>
              <a:t>SAVEPOINT</a:t>
            </a:r>
            <a:r>
              <a:rPr lang="en-US" sz="4400" b="0" i="0" dirty="0">
                <a:solidFill>
                  <a:srgbClr val="000000"/>
                </a:solidFill>
                <a:effectLst/>
              </a:rPr>
              <a:t> − creates points within the groups of transactions in which to ROLLBACK.</a:t>
            </a:r>
          </a:p>
          <a:p>
            <a:pPr algn="just">
              <a:buFont typeface="Arial" panose="020B0604020202020204" pitchFamily="34" charset="0"/>
              <a:buChar char="•"/>
            </a:pPr>
            <a:r>
              <a:rPr lang="en-US" sz="4400" b="1" i="0" dirty="0">
                <a:solidFill>
                  <a:srgbClr val="000000"/>
                </a:solidFill>
                <a:effectLst/>
              </a:rPr>
              <a:t>SET TRANSACTION</a:t>
            </a:r>
            <a:r>
              <a:rPr lang="en-US" sz="4400" b="0" i="0" dirty="0">
                <a:solidFill>
                  <a:srgbClr val="000000"/>
                </a:solidFill>
                <a:effectLst/>
              </a:rPr>
              <a:t> − Places a name on a transaction</a:t>
            </a:r>
          </a:p>
          <a:p>
            <a:endParaRPr lang="en-IN" dirty="0"/>
          </a:p>
        </p:txBody>
      </p:sp>
    </p:spTree>
    <p:extLst>
      <p:ext uri="{BB962C8B-B14F-4D97-AF65-F5344CB8AC3E}">
        <p14:creationId xmlns:p14="http://schemas.microsoft.com/office/powerpoint/2010/main" val="27945294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5BF1-098F-4F6E-849A-8ADCD43367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B0975F-E973-4016-A2BE-2FFBBF23945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326391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5600-890D-48A2-BB47-6690246FAC6E}"/>
              </a:ext>
            </a:extLst>
          </p:cNvPr>
          <p:cNvSpPr>
            <a:spLocks noGrp="1"/>
          </p:cNvSpPr>
          <p:nvPr>
            <p:ph type="title"/>
          </p:nvPr>
        </p:nvSpPr>
        <p:spPr>
          <a:xfrm>
            <a:off x="838200" y="365125"/>
            <a:ext cx="45719" cy="45719"/>
          </a:xfrm>
        </p:spPr>
        <p:txBody>
          <a:bodyPr>
            <a:normAutofit fontScale="90000"/>
          </a:bodyPr>
          <a:lstStyle/>
          <a:p>
            <a:endParaRPr lang="en-IN" dirty="0"/>
          </a:p>
        </p:txBody>
      </p:sp>
      <p:sp>
        <p:nvSpPr>
          <p:cNvPr id="7" name="Content Placeholder 6">
            <a:extLst>
              <a:ext uri="{FF2B5EF4-FFF2-40B4-BE49-F238E27FC236}">
                <a16:creationId xmlns:a16="http://schemas.microsoft.com/office/drawing/2014/main" id="{860A0C62-2AA7-478F-BDF0-FCB8DA190F60}"/>
              </a:ext>
            </a:extLst>
          </p:cNvPr>
          <p:cNvSpPr>
            <a:spLocks noGrp="1"/>
          </p:cNvSpPr>
          <p:nvPr>
            <p:ph idx="1"/>
          </p:nvPr>
        </p:nvSpPr>
        <p:spPr>
          <a:xfrm>
            <a:off x="838200" y="106532"/>
            <a:ext cx="10515600" cy="6070431"/>
          </a:xfrm>
        </p:spPr>
        <p:txBody>
          <a:bodyPr anchor="ctr">
            <a:normAutofit/>
          </a:bodyPr>
          <a:lstStyle/>
          <a:p>
            <a:pPr marL="0" indent="0" algn="ctr">
              <a:buNone/>
            </a:pPr>
            <a:r>
              <a:rPr lang="en-IN" sz="28700" dirty="0"/>
              <a:t>END</a:t>
            </a:r>
          </a:p>
        </p:txBody>
      </p:sp>
    </p:spTree>
    <p:extLst>
      <p:ext uri="{BB962C8B-B14F-4D97-AF65-F5344CB8AC3E}">
        <p14:creationId xmlns:p14="http://schemas.microsoft.com/office/powerpoint/2010/main" val="245712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D4B8-4359-415A-817F-0803A23DED2A}"/>
              </a:ext>
            </a:extLst>
          </p:cNvPr>
          <p:cNvSpPr>
            <a:spLocks noGrp="1"/>
          </p:cNvSpPr>
          <p:nvPr>
            <p:ph type="title"/>
          </p:nvPr>
        </p:nvSpPr>
        <p:spPr/>
        <p:txBody>
          <a:bodyPr/>
          <a:lstStyle/>
          <a:p>
            <a:r>
              <a:rPr lang="en-IN" dirty="0"/>
              <a:t>Change Data Type if required and select </a:t>
            </a:r>
            <a:r>
              <a:rPr lang="en-IN" b="1" dirty="0"/>
              <a:t>PRIMARY KEY</a:t>
            </a:r>
            <a:endParaRPr lang="en-IN" dirty="0"/>
          </a:p>
        </p:txBody>
      </p:sp>
      <p:pic>
        <p:nvPicPr>
          <p:cNvPr id="5" name="Content Placeholder 4">
            <a:extLst>
              <a:ext uri="{FF2B5EF4-FFF2-40B4-BE49-F238E27FC236}">
                <a16:creationId xmlns:a16="http://schemas.microsoft.com/office/drawing/2014/main" id="{35EA228A-04B9-45F4-A829-8F53417A46D9}"/>
              </a:ext>
            </a:extLst>
          </p:cNvPr>
          <p:cNvPicPr>
            <a:picLocks noGrp="1" noChangeAspect="1"/>
          </p:cNvPicPr>
          <p:nvPr>
            <p:ph idx="1"/>
          </p:nvPr>
        </p:nvPicPr>
        <p:blipFill rotWithShape="1">
          <a:blip r:embed="rId2"/>
          <a:srcRect l="38562" r="25173"/>
          <a:stretch/>
        </p:blipFill>
        <p:spPr>
          <a:xfrm>
            <a:off x="301841" y="1766940"/>
            <a:ext cx="3181905" cy="4935418"/>
          </a:xfrm>
        </p:spPr>
      </p:pic>
      <p:cxnSp>
        <p:nvCxnSpPr>
          <p:cNvPr id="6" name="Straight Arrow Connector 5">
            <a:extLst>
              <a:ext uri="{FF2B5EF4-FFF2-40B4-BE49-F238E27FC236}">
                <a16:creationId xmlns:a16="http://schemas.microsoft.com/office/drawing/2014/main" id="{AF68FE90-5C67-4C0D-890D-730BFC88F5AE}"/>
              </a:ext>
            </a:extLst>
          </p:cNvPr>
          <p:cNvCxnSpPr>
            <a:cxnSpLocks/>
          </p:cNvCxnSpPr>
          <p:nvPr/>
        </p:nvCxnSpPr>
        <p:spPr>
          <a:xfrm>
            <a:off x="3643544" y="4234649"/>
            <a:ext cx="16741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B601118-162E-4DFE-85CD-7110B437F340}"/>
              </a:ext>
            </a:extLst>
          </p:cNvPr>
          <p:cNvPicPr>
            <a:picLocks noChangeAspect="1"/>
          </p:cNvPicPr>
          <p:nvPr/>
        </p:nvPicPr>
        <p:blipFill rotWithShape="1">
          <a:blip r:embed="rId3"/>
          <a:srcRect l="38519" t="14304" r="25437" b="6278"/>
          <a:stretch/>
        </p:blipFill>
        <p:spPr>
          <a:xfrm>
            <a:off x="5413767" y="1717638"/>
            <a:ext cx="4147483" cy="5140362"/>
          </a:xfrm>
          <a:prstGeom prst="rect">
            <a:avLst/>
          </a:prstGeom>
        </p:spPr>
      </p:pic>
      <p:cxnSp>
        <p:nvCxnSpPr>
          <p:cNvPr id="14" name="Straight Arrow Connector 13">
            <a:extLst>
              <a:ext uri="{FF2B5EF4-FFF2-40B4-BE49-F238E27FC236}">
                <a16:creationId xmlns:a16="http://schemas.microsoft.com/office/drawing/2014/main" id="{C9343B9B-3A26-4BA9-B952-F9C04C6D1809}"/>
              </a:ext>
            </a:extLst>
          </p:cNvPr>
          <p:cNvCxnSpPr>
            <a:cxnSpLocks/>
          </p:cNvCxnSpPr>
          <p:nvPr/>
        </p:nvCxnSpPr>
        <p:spPr>
          <a:xfrm>
            <a:off x="7487508" y="2922233"/>
            <a:ext cx="16741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203BC9-7745-4361-8857-D60FD8A2777B}"/>
              </a:ext>
            </a:extLst>
          </p:cNvPr>
          <p:cNvSpPr txBox="1"/>
          <p:nvPr/>
        </p:nvSpPr>
        <p:spPr>
          <a:xfrm>
            <a:off x="9161688" y="2737567"/>
            <a:ext cx="2201663" cy="369332"/>
          </a:xfrm>
          <a:prstGeom prst="rect">
            <a:avLst/>
          </a:prstGeom>
          <a:noFill/>
          <a:ln w="12700">
            <a:solidFill>
              <a:schemeClr val="tx1"/>
            </a:solidFill>
          </a:ln>
        </p:spPr>
        <p:txBody>
          <a:bodyPr wrap="square" rtlCol="0">
            <a:spAutoFit/>
          </a:bodyPr>
          <a:lstStyle/>
          <a:p>
            <a:r>
              <a:rPr lang="en-IN" dirty="0"/>
              <a:t>Primary Key selection </a:t>
            </a:r>
          </a:p>
        </p:txBody>
      </p:sp>
    </p:spTree>
    <p:extLst>
      <p:ext uri="{BB962C8B-B14F-4D97-AF65-F5344CB8AC3E}">
        <p14:creationId xmlns:p14="http://schemas.microsoft.com/office/powerpoint/2010/main" val="57047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019C-7C24-4F60-9F21-694380CE1B4E}"/>
              </a:ext>
            </a:extLst>
          </p:cNvPr>
          <p:cNvSpPr>
            <a:spLocks noGrp="1"/>
          </p:cNvSpPr>
          <p:nvPr>
            <p:ph type="title"/>
          </p:nvPr>
        </p:nvSpPr>
        <p:spPr>
          <a:xfrm>
            <a:off x="461638" y="203900"/>
            <a:ext cx="10909917" cy="1325563"/>
          </a:xfrm>
        </p:spPr>
        <p:txBody>
          <a:bodyPr>
            <a:noAutofit/>
          </a:bodyPr>
          <a:lstStyle/>
          <a:p>
            <a:r>
              <a:rPr lang="en-IN" sz="3500" dirty="0"/>
              <a:t>Click Next and if looks file then click Finish- The next screen will wait for process and if everything goes well then it will successfully import the file</a:t>
            </a:r>
          </a:p>
        </p:txBody>
      </p:sp>
      <p:pic>
        <p:nvPicPr>
          <p:cNvPr id="11" name="Content Placeholder 10">
            <a:extLst>
              <a:ext uri="{FF2B5EF4-FFF2-40B4-BE49-F238E27FC236}">
                <a16:creationId xmlns:a16="http://schemas.microsoft.com/office/drawing/2014/main" id="{04790250-175E-4F1D-ABD7-8DF6093DA0AD}"/>
              </a:ext>
            </a:extLst>
          </p:cNvPr>
          <p:cNvPicPr>
            <a:picLocks noGrp="1" noChangeAspect="1"/>
          </p:cNvPicPr>
          <p:nvPr>
            <p:ph idx="1"/>
          </p:nvPr>
        </p:nvPicPr>
        <p:blipFill rotWithShape="1">
          <a:blip r:embed="rId2"/>
          <a:srcRect r="23681"/>
          <a:stretch/>
        </p:blipFill>
        <p:spPr>
          <a:xfrm>
            <a:off x="97503" y="1564488"/>
            <a:ext cx="5903802" cy="4351338"/>
          </a:xfrm>
        </p:spPr>
      </p:pic>
      <p:pic>
        <p:nvPicPr>
          <p:cNvPr id="13" name="Picture 12">
            <a:extLst>
              <a:ext uri="{FF2B5EF4-FFF2-40B4-BE49-F238E27FC236}">
                <a16:creationId xmlns:a16="http://schemas.microsoft.com/office/drawing/2014/main" id="{D3986C79-FB2D-4FE8-A8AA-7409CA860302}"/>
              </a:ext>
            </a:extLst>
          </p:cNvPr>
          <p:cNvPicPr>
            <a:picLocks noChangeAspect="1"/>
          </p:cNvPicPr>
          <p:nvPr/>
        </p:nvPicPr>
        <p:blipFill rotWithShape="1">
          <a:blip r:embed="rId3"/>
          <a:srcRect l="24976" t="3236" r="25219" b="58576"/>
          <a:stretch/>
        </p:blipFill>
        <p:spPr>
          <a:xfrm>
            <a:off x="5916596" y="4239088"/>
            <a:ext cx="6072327" cy="2618912"/>
          </a:xfrm>
          <a:prstGeom prst="rect">
            <a:avLst/>
          </a:prstGeom>
        </p:spPr>
      </p:pic>
      <p:cxnSp>
        <p:nvCxnSpPr>
          <p:cNvPr id="15" name="Connector: Elbow 14">
            <a:extLst>
              <a:ext uri="{FF2B5EF4-FFF2-40B4-BE49-F238E27FC236}">
                <a16:creationId xmlns:a16="http://schemas.microsoft.com/office/drawing/2014/main" id="{6EAC9A01-4152-4F07-80D7-41DEBD72077F}"/>
              </a:ext>
            </a:extLst>
          </p:cNvPr>
          <p:cNvCxnSpPr>
            <a:cxnSpLocks/>
          </p:cNvCxnSpPr>
          <p:nvPr/>
        </p:nvCxnSpPr>
        <p:spPr>
          <a:xfrm>
            <a:off x="6001305" y="2414726"/>
            <a:ext cx="3852909" cy="1014274"/>
          </a:xfrm>
          <a:prstGeom prst="bentConnector3">
            <a:avLst>
              <a:gd name="adj1" fmla="val 99770"/>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1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66B6-F83A-466D-A8D8-7E3526803549}"/>
              </a:ext>
            </a:extLst>
          </p:cNvPr>
          <p:cNvSpPr>
            <a:spLocks noGrp="1"/>
          </p:cNvSpPr>
          <p:nvPr>
            <p:ph type="title"/>
          </p:nvPr>
        </p:nvSpPr>
        <p:spPr/>
        <p:txBody>
          <a:bodyPr/>
          <a:lstStyle/>
          <a:p>
            <a:r>
              <a:rPr lang="en-IN" dirty="0"/>
              <a:t>Master to </a:t>
            </a:r>
            <a:r>
              <a:rPr lang="en-IN" dirty="0" err="1"/>
              <a:t>newdatabase</a:t>
            </a:r>
            <a:endParaRPr lang="en-IN" dirty="0"/>
          </a:p>
        </p:txBody>
      </p:sp>
      <p:pic>
        <p:nvPicPr>
          <p:cNvPr id="4" name="Content Placeholder 3">
            <a:extLst>
              <a:ext uri="{FF2B5EF4-FFF2-40B4-BE49-F238E27FC236}">
                <a16:creationId xmlns:a16="http://schemas.microsoft.com/office/drawing/2014/main" id="{3B97E9A0-859B-4579-9DAD-4EE02B4499F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8" name="Thought Bubble: Cloud 7">
            <a:extLst>
              <a:ext uri="{FF2B5EF4-FFF2-40B4-BE49-F238E27FC236}">
                <a16:creationId xmlns:a16="http://schemas.microsoft.com/office/drawing/2014/main" id="{4CBE849F-DB96-4C89-BC39-4E253D60D0B0}"/>
              </a:ext>
            </a:extLst>
          </p:cNvPr>
          <p:cNvSpPr/>
          <p:nvPr/>
        </p:nvSpPr>
        <p:spPr>
          <a:xfrm>
            <a:off x="4943475" y="2476500"/>
            <a:ext cx="3695700" cy="2933700"/>
          </a:xfrm>
          <a:prstGeom prst="cloudCallout">
            <a:avLst>
              <a:gd name="adj1" fmla="val -99166"/>
              <a:gd name="adj2" fmla="val -39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Thinking that are we going to work with master. The answer is no you have to select the database in which you want to work which is new database in our case</a:t>
            </a:r>
          </a:p>
        </p:txBody>
      </p:sp>
    </p:spTree>
    <p:extLst>
      <p:ext uri="{BB962C8B-B14F-4D97-AF65-F5344CB8AC3E}">
        <p14:creationId xmlns:p14="http://schemas.microsoft.com/office/powerpoint/2010/main" val="258496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75FF-5EA5-47D2-9D98-AF1D40ADE630}"/>
              </a:ext>
            </a:extLst>
          </p:cNvPr>
          <p:cNvSpPr>
            <a:spLocks noGrp="1"/>
          </p:cNvSpPr>
          <p:nvPr>
            <p:ph type="title"/>
          </p:nvPr>
        </p:nvSpPr>
        <p:spPr>
          <a:xfrm>
            <a:off x="838200" y="126283"/>
            <a:ext cx="10515600" cy="1325563"/>
          </a:xfrm>
        </p:spPr>
        <p:txBody>
          <a:bodyPr/>
          <a:lstStyle/>
          <a:p>
            <a:r>
              <a:rPr lang="en-IN" dirty="0"/>
              <a:t>Click on new Query and try to write your first Query and press F5 to execute the query.</a:t>
            </a:r>
          </a:p>
        </p:txBody>
      </p:sp>
      <p:pic>
        <p:nvPicPr>
          <p:cNvPr id="5" name="Content Placeholder 4">
            <a:extLst>
              <a:ext uri="{FF2B5EF4-FFF2-40B4-BE49-F238E27FC236}">
                <a16:creationId xmlns:a16="http://schemas.microsoft.com/office/drawing/2014/main" id="{5342CB34-640C-4554-8B68-B9FCF7EB4529}"/>
              </a:ext>
            </a:extLst>
          </p:cNvPr>
          <p:cNvPicPr>
            <a:picLocks noGrp="1" noChangeAspect="1"/>
          </p:cNvPicPr>
          <p:nvPr>
            <p:ph idx="1"/>
          </p:nvPr>
        </p:nvPicPr>
        <p:blipFill>
          <a:blip r:embed="rId2"/>
          <a:stretch>
            <a:fillRect/>
          </a:stretch>
        </p:blipFill>
        <p:spPr>
          <a:xfrm>
            <a:off x="838200" y="1586930"/>
            <a:ext cx="9266068" cy="5212163"/>
          </a:xfrm>
        </p:spPr>
      </p:pic>
      <p:sp>
        <p:nvSpPr>
          <p:cNvPr id="6" name="Rectangle 5">
            <a:extLst>
              <a:ext uri="{FF2B5EF4-FFF2-40B4-BE49-F238E27FC236}">
                <a16:creationId xmlns:a16="http://schemas.microsoft.com/office/drawing/2014/main" id="{2443DCF4-84E6-490C-9B64-000722E83DB3}"/>
              </a:ext>
            </a:extLst>
          </p:cNvPr>
          <p:cNvSpPr/>
          <p:nvPr/>
        </p:nvSpPr>
        <p:spPr>
          <a:xfrm>
            <a:off x="2240132" y="1897787"/>
            <a:ext cx="488272" cy="186431"/>
          </a:xfrm>
          <a:prstGeom prst="rect">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6D39ECC-A9C5-4D90-A5F9-EB8ECBC82385}"/>
              </a:ext>
            </a:extLst>
          </p:cNvPr>
          <p:cNvSpPr/>
          <p:nvPr/>
        </p:nvSpPr>
        <p:spPr>
          <a:xfrm>
            <a:off x="2499434" y="2354385"/>
            <a:ext cx="1931818" cy="350113"/>
          </a:xfrm>
          <a:prstGeom prst="rect">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58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E9B1-9D5F-4C84-80B0-53BE07B9065F}"/>
              </a:ext>
            </a:extLst>
          </p:cNvPr>
          <p:cNvSpPr>
            <a:spLocks noGrp="1"/>
          </p:cNvSpPr>
          <p:nvPr>
            <p:ph type="title"/>
          </p:nvPr>
        </p:nvSpPr>
        <p:spPr/>
        <p:txBody>
          <a:bodyPr/>
          <a:lstStyle/>
          <a:p>
            <a:pPr algn="ctr"/>
            <a:r>
              <a:rPr lang="en-IN"/>
              <a:t>Select query’s in diffrernt ways</a:t>
            </a:r>
            <a:endParaRPr lang="en-IN" dirty="0"/>
          </a:p>
        </p:txBody>
      </p:sp>
      <p:pic>
        <p:nvPicPr>
          <p:cNvPr id="5" name="Content Placeholder 4">
            <a:extLst>
              <a:ext uri="{FF2B5EF4-FFF2-40B4-BE49-F238E27FC236}">
                <a16:creationId xmlns:a16="http://schemas.microsoft.com/office/drawing/2014/main" id="{89FCDBB6-B6F1-4F53-8846-F006A5D3504A}"/>
              </a:ext>
            </a:extLst>
          </p:cNvPr>
          <p:cNvPicPr>
            <a:picLocks noGrp="1" noChangeAspect="1"/>
          </p:cNvPicPr>
          <p:nvPr>
            <p:ph idx="1"/>
          </p:nvPr>
        </p:nvPicPr>
        <p:blipFill>
          <a:blip r:embed="rId2"/>
          <a:stretch>
            <a:fillRect/>
          </a:stretch>
        </p:blipFill>
        <p:spPr>
          <a:xfrm>
            <a:off x="426128" y="1603682"/>
            <a:ext cx="8247356" cy="4797117"/>
          </a:xfrm>
        </p:spPr>
      </p:pic>
      <p:cxnSp>
        <p:nvCxnSpPr>
          <p:cNvPr id="6" name="Straight Arrow Connector 5">
            <a:extLst>
              <a:ext uri="{FF2B5EF4-FFF2-40B4-BE49-F238E27FC236}">
                <a16:creationId xmlns:a16="http://schemas.microsoft.com/office/drawing/2014/main" id="{71017591-073C-4C6B-BAAD-871764F389B5}"/>
              </a:ext>
            </a:extLst>
          </p:cNvPr>
          <p:cNvCxnSpPr>
            <a:cxnSpLocks/>
          </p:cNvCxnSpPr>
          <p:nvPr/>
        </p:nvCxnSpPr>
        <p:spPr>
          <a:xfrm>
            <a:off x="3719744" y="2681056"/>
            <a:ext cx="5655075" cy="16157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B32BAB-9372-4F45-8B55-A76F8071589B}"/>
              </a:ext>
            </a:extLst>
          </p:cNvPr>
          <p:cNvSpPr txBox="1"/>
          <p:nvPr/>
        </p:nvSpPr>
        <p:spPr>
          <a:xfrm>
            <a:off x="9374819" y="4360420"/>
            <a:ext cx="2635189" cy="646331"/>
          </a:xfrm>
          <a:prstGeom prst="rect">
            <a:avLst/>
          </a:prstGeom>
          <a:noFill/>
          <a:ln w="12700">
            <a:solidFill>
              <a:schemeClr val="tx1"/>
            </a:solidFill>
          </a:ln>
        </p:spPr>
        <p:txBody>
          <a:bodyPr wrap="square" rtlCol="0">
            <a:spAutoFit/>
          </a:bodyPr>
          <a:lstStyle/>
          <a:p>
            <a:r>
              <a:rPr lang="en-IN" dirty="0"/>
              <a:t>Select query having lots of shades.</a:t>
            </a:r>
          </a:p>
        </p:txBody>
      </p:sp>
    </p:spTree>
    <p:extLst>
      <p:ext uri="{BB962C8B-B14F-4D97-AF65-F5344CB8AC3E}">
        <p14:creationId xmlns:p14="http://schemas.microsoft.com/office/powerpoint/2010/main" val="20760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ABEAF1-B63D-4412-ACD7-71F32CE528F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Expression in select statement</a:t>
            </a:r>
            <a:r>
              <a:rPr lang="en-US" sz="4000" kern="1200" dirty="0">
                <a:solidFill>
                  <a:srgbClr val="FFFFFF"/>
                </a:solidFill>
                <a:latin typeface="+mj-lt"/>
                <a:ea typeface="+mj-ea"/>
                <a:cs typeface="+mj-cs"/>
              </a:rPr>
              <a:t>(1)</a:t>
            </a:r>
          </a:p>
        </p:txBody>
      </p:sp>
      <p:pic>
        <p:nvPicPr>
          <p:cNvPr id="5" name="Content Placeholder 4">
            <a:extLst>
              <a:ext uri="{FF2B5EF4-FFF2-40B4-BE49-F238E27FC236}">
                <a16:creationId xmlns:a16="http://schemas.microsoft.com/office/drawing/2014/main" id="{9870BBF0-2772-413A-B819-301741D5F280}"/>
              </a:ext>
            </a:extLst>
          </p:cNvPr>
          <p:cNvPicPr>
            <a:picLocks noGrp="1" noChangeAspect="1"/>
          </p:cNvPicPr>
          <p:nvPr>
            <p:ph idx="1"/>
          </p:nvPr>
        </p:nvPicPr>
        <p:blipFill>
          <a:blip r:embed="rId2"/>
          <a:stretch>
            <a:fillRect/>
          </a:stretch>
        </p:blipFill>
        <p:spPr>
          <a:xfrm>
            <a:off x="4241442" y="180975"/>
            <a:ext cx="7225748" cy="4933950"/>
          </a:xfrm>
          <a:prstGeom prst="rect">
            <a:avLst/>
          </a:prstGeom>
        </p:spPr>
      </p:pic>
      <p:cxnSp>
        <p:nvCxnSpPr>
          <p:cNvPr id="11" name="Straight Arrow Connector 10">
            <a:extLst>
              <a:ext uri="{FF2B5EF4-FFF2-40B4-BE49-F238E27FC236}">
                <a16:creationId xmlns:a16="http://schemas.microsoft.com/office/drawing/2014/main" id="{835A4F81-A0B4-445D-A261-3DCA0E7A83D6}"/>
              </a:ext>
            </a:extLst>
          </p:cNvPr>
          <p:cNvCxnSpPr>
            <a:cxnSpLocks/>
          </p:cNvCxnSpPr>
          <p:nvPr/>
        </p:nvCxnSpPr>
        <p:spPr>
          <a:xfrm flipH="1">
            <a:off x="5895975" y="1635042"/>
            <a:ext cx="200025" cy="39751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AE2BBC-3B35-4A95-AFFB-93D753B4C12B}"/>
              </a:ext>
            </a:extLst>
          </p:cNvPr>
          <p:cNvSpPr txBox="1"/>
          <p:nvPr/>
        </p:nvSpPr>
        <p:spPr>
          <a:xfrm>
            <a:off x="4778405" y="5591362"/>
            <a:ext cx="3717895" cy="923330"/>
          </a:xfrm>
          <a:prstGeom prst="rect">
            <a:avLst/>
          </a:prstGeom>
          <a:noFill/>
          <a:ln w="12700">
            <a:solidFill>
              <a:schemeClr val="tx1"/>
            </a:solidFill>
          </a:ln>
        </p:spPr>
        <p:txBody>
          <a:bodyPr wrap="square" rtlCol="0">
            <a:spAutoFit/>
          </a:bodyPr>
          <a:lstStyle/>
          <a:p>
            <a:r>
              <a:rPr lang="en-IN" dirty="0"/>
              <a:t>Select query having multiplication in in </a:t>
            </a:r>
            <a:r>
              <a:rPr lang="en-IN" dirty="0" err="1"/>
              <a:t>colomun</a:t>
            </a:r>
            <a:r>
              <a:rPr lang="en-IN" dirty="0"/>
              <a:t> and make a new table with new name</a:t>
            </a:r>
          </a:p>
        </p:txBody>
      </p:sp>
    </p:spTree>
    <p:extLst>
      <p:ext uri="{BB962C8B-B14F-4D97-AF65-F5344CB8AC3E}">
        <p14:creationId xmlns:p14="http://schemas.microsoft.com/office/powerpoint/2010/main" val="37410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70FE-A55C-4DA1-AF07-2DAF1E53CA64}"/>
              </a:ext>
            </a:extLst>
          </p:cNvPr>
          <p:cNvSpPr>
            <a:spLocks noGrp="1"/>
          </p:cNvSpPr>
          <p:nvPr>
            <p:ph type="title"/>
          </p:nvPr>
        </p:nvSpPr>
        <p:spPr>
          <a:xfrm>
            <a:off x="838200" y="365126"/>
            <a:ext cx="7143750" cy="658812"/>
          </a:xfrm>
        </p:spPr>
        <p:txBody>
          <a:bodyPr>
            <a:normAutofit fontScale="90000"/>
          </a:bodyPr>
          <a:lstStyle/>
          <a:p>
            <a:r>
              <a:rPr lang="en-IN" dirty="0"/>
              <a:t>Using AS in Select </a:t>
            </a:r>
            <a:r>
              <a:rPr lang="en-IN" sz="3600" dirty="0"/>
              <a:t>statement</a:t>
            </a:r>
          </a:p>
        </p:txBody>
      </p:sp>
      <p:pic>
        <p:nvPicPr>
          <p:cNvPr id="5" name="Content Placeholder 4">
            <a:extLst>
              <a:ext uri="{FF2B5EF4-FFF2-40B4-BE49-F238E27FC236}">
                <a16:creationId xmlns:a16="http://schemas.microsoft.com/office/drawing/2014/main" id="{60399109-F709-47BE-97B3-6C2395EABE6D}"/>
              </a:ext>
            </a:extLst>
          </p:cNvPr>
          <p:cNvPicPr>
            <a:picLocks noGrp="1" noChangeAspect="1"/>
          </p:cNvPicPr>
          <p:nvPr>
            <p:ph idx="1"/>
          </p:nvPr>
        </p:nvPicPr>
        <p:blipFill>
          <a:blip r:embed="rId2"/>
          <a:stretch>
            <a:fillRect/>
          </a:stretch>
        </p:blipFill>
        <p:spPr>
          <a:xfrm>
            <a:off x="352425" y="1023938"/>
            <a:ext cx="9029700" cy="5468936"/>
          </a:xfrm>
        </p:spPr>
      </p:pic>
      <p:cxnSp>
        <p:nvCxnSpPr>
          <p:cNvPr id="6" name="Straight Arrow Connector 5">
            <a:extLst>
              <a:ext uri="{FF2B5EF4-FFF2-40B4-BE49-F238E27FC236}">
                <a16:creationId xmlns:a16="http://schemas.microsoft.com/office/drawing/2014/main" id="{A062A9FC-17AB-4ECB-AD05-BB4A24CAF33E}"/>
              </a:ext>
            </a:extLst>
          </p:cNvPr>
          <p:cNvCxnSpPr>
            <a:cxnSpLocks/>
          </p:cNvCxnSpPr>
          <p:nvPr/>
        </p:nvCxnSpPr>
        <p:spPr>
          <a:xfrm>
            <a:off x="3334567" y="2443843"/>
            <a:ext cx="6343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3C6C79-5160-40D5-A9D3-C743CCF91E17}"/>
              </a:ext>
            </a:extLst>
          </p:cNvPr>
          <p:cNvSpPr txBox="1"/>
          <p:nvPr/>
        </p:nvSpPr>
        <p:spPr>
          <a:xfrm>
            <a:off x="9848850" y="2143312"/>
            <a:ext cx="2114550" cy="923330"/>
          </a:xfrm>
          <a:prstGeom prst="rect">
            <a:avLst/>
          </a:prstGeom>
          <a:noFill/>
          <a:ln w="12700">
            <a:solidFill>
              <a:schemeClr val="tx1"/>
            </a:solidFill>
          </a:ln>
        </p:spPr>
        <p:txBody>
          <a:bodyPr wrap="square" rtlCol="0">
            <a:spAutoFit/>
          </a:bodyPr>
          <a:lstStyle/>
          <a:p>
            <a:r>
              <a:rPr lang="en-IN" dirty="0"/>
              <a:t>Using AS for new name of existing table.</a:t>
            </a:r>
          </a:p>
        </p:txBody>
      </p:sp>
    </p:spTree>
    <p:extLst>
      <p:ext uri="{BB962C8B-B14F-4D97-AF65-F5344CB8AC3E}">
        <p14:creationId xmlns:p14="http://schemas.microsoft.com/office/powerpoint/2010/main" val="990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5D14-3286-401D-9674-8C0D3DA8AD6A}"/>
              </a:ext>
            </a:extLst>
          </p:cNvPr>
          <p:cNvSpPr>
            <a:spLocks noGrp="1"/>
          </p:cNvSpPr>
          <p:nvPr>
            <p:ph type="title"/>
          </p:nvPr>
        </p:nvSpPr>
        <p:spPr/>
        <p:txBody>
          <a:bodyPr/>
          <a:lstStyle/>
          <a:p>
            <a:pPr algn="ctr"/>
            <a:r>
              <a:rPr lang="en-IN" dirty="0"/>
              <a:t>Where?</a:t>
            </a:r>
          </a:p>
        </p:txBody>
      </p:sp>
      <p:pic>
        <p:nvPicPr>
          <p:cNvPr id="5" name="Content Placeholder 4">
            <a:extLst>
              <a:ext uri="{FF2B5EF4-FFF2-40B4-BE49-F238E27FC236}">
                <a16:creationId xmlns:a16="http://schemas.microsoft.com/office/drawing/2014/main" id="{5E1B6E71-8C19-411C-9A40-84E184B03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513" y="1828253"/>
            <a:ext cx="8939813" cy="4351338"/>
          </a:xfrm>
        </p:spPr>
      </p:pic>
    </p:spTree>
    <p:extLst>
      <p:ext uri="{BB962C8B-B14F-4D97-AF65-F5344CB8AC3E}">
        <p14:creationId xmlns:p14="http://schemas.microsoft.com/office/powerpoint/2010/main" val="32007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B6EE-C419-465D-810D-7CE1426A06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87B2911-F961-49AA-B25C-B2993B261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2014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2A65-F049-49A0-8AD9-4AB1D5D6D2D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59BC1A5-6998-9E65-EF0D-A8F2E7691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11838"/>
          </a:xfrm>
        </p:spPr>
      </p:pic>
    </p:spTree>
    <p:extLst>
      <p:ext uri="{BB962C8B-B14F-4D97-AF65-F5344CB8AC3E}">
        <p14:creationId xmlns:p14="http://schemas.microsoft.com/office/powerpoint/2010/main" val="254480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96E9-3887-4DEF-BD59-82E968EE5AE0}"/>
              </a:ext>
            </a:extLst>
          </p:cNvPr>
          <p:cNvSpPr>
            <a:spLocks noGrp="1"/>
          </p:cNvSpPr>
          <p:nvPr>
            <p:ph type="title"/>
          </p:nvPr>
        </p:nvSpPr>
        <p:spPr/>
        <p:txBody>
          <a:bodyPr/>
          <a:lstStyle/>
          <a:p>
            <a:pPr algn="ctr"/>
            <a:r>
              <a:rPr lang="en-IN" dirty="0"/>
              <a:t>OPERATORS</a:t>
            </a:r>
          </a:p>
        </p:txBody>
      </p:sp>
      <p:pic>
        <p:nvPicPr>
          <p:cNvPr id="5" name="Content Placeholder 4">
            <a:extLst>
              <a:ext uri="{FF2B5EF4-FFF2-40B4-BE49-F238E27FC236}">
                <a16:creationId xmlns:a16="http://schemas.microsoft.com/office/drawing/2014/main" id="{2936FC5E-30D5-4C05-97C9-B9FC90187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18082"/>
            <a:ext cx="12192000" cy="5339917"/>
          </a:xfrm>
        </p:spPr>
      </p:pic>
      <p:cxnSp>
        <p:nvCxnSpPr>
          <p:cNvPr id="7" name="Straight Arrow Connector 6">
            <a:extLst>
              <a:ext uri="{FF2B5EF4-FFF2-40B4-BE49-F238E27FC236}">
                <a16:creationId xmlns:a16="http://schemas.microsoft.com/office/drawing/2014/main" id="{BC82BA52-0A57-4F07-910B-CB3097538B81}"/>
              </a:ext>
            </a:extLst>
          </p:cNvPr>
          <p:cNvCxnSpPr/>
          <p:nvPr/>
        </p:nvCxnSpPr>
        <p:spPr>
          <a:xfrm>
            <a:off x="5601810" y="2423604"/>
            <a:ext cx="2352582" cy="5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6BD498C-2E75-4C85-8C54-44CC238629A3}"/>
              </a:ext>
            </a:extLst>
          </p:cNvPr>
          <p:cNvSpPr/>
          <p:nvPr/>
        </p:nvSpPr>
        <p:spPr>
          <a:xfrm>
            <a:off x="8140823" y="2254928"/>
            <a:ext cx="2183907" cy="117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WHERE,&gt;,&lt;</a:t>
            </a:r>
          </a:p>
        </p:txBody>
      </p:sp>
    </p:spTree>
    <p:extLst>
      <p:ext uri="{BB962C8B-B14F-4D97-AF65-F5344CB8AC3E}">
        <p14:creationId xmlns:p14="http://schemas.microsoft.com/office/powerpoint/2010/main" val="1015178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AF99-0B4E-49F0-B892-1122DE82461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AD62836-C4E7-406C-9E0B-B0A4CB7CFC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cxnSp>
        <p:nvCxnSpPr>
          <p:cNvPr id="7" name="Straight Arrow Connector 6">
            <a:extLst>
              <a:ext uri="{FF2B5EF4-FFF2-40B4-BE49-F238E27FC236}">
                <a16:creationId xmlns:a16="http://schemas.microsoft.com/office/drawing/2014/main" id="{D5C1A4EF-C822-41DF-94A6-2BE64C516186}"/>
              </a:ext>
            </a:extLst>
          </p:cNvPr>
          <p:cNvCxnSpPr/>
          <p:nvPr/>
        </p:nvCxnSpPr>
        <p:spPr>
          <a:xfrm>
            <a:off x="5655076" y="1562470"/>
            <a:ext cx="1722268" cy="66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872C5D8-46C9-4F87-804C-7C55CB8A4507}"/>
              </a:ext>
            </a:extLst>
          </p:cNvPr>
          <p:cNvSpPr/>
          <p:nvPr/>
        </p:nvSpPr>
        <p:spPr>
          <a:xfrm>
            <a:off x="7457243" y="1571348"/>
            <a:ext cx="2215077" cy="89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AND OPERATORS</a:t>
            </a:r>
          </a:p>
        </p:txBody>
      </p:sp>
    </p:spTree>
    <p:extLst>
      <p:ext uri="{BB962C8B-B14F-4D97-AF65-F5344CB8AC3E}">
        <p14:creationId xmlns:p14="http://schemas.microsoft.com/office/powerpoint/2010/main" val="2772964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9B34-A83B-4BE0-A538-81190A32051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B7757AC-53E1-4691-AABA-0FDEF5482A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531" y="61425"/>
            <a:ext cx="6906826" cy="6604987"/>
          </a:xfrm>
        </p:spPr>
      </p:pic>
      <p:cxnSp>
        <p:nvCxnSpPr>
          <p:cNvPr id="7" name="Straight Arrow Connector 6">
            <a:extLst>
              <a:ext uri="{FF2B5EF4-FFF2-40B4-BE49-F238E27FC236}">
                <a16:creationId xmlns:a16="http://schemas.microsoft.com/office/drawing/2014/main" id="{77083884-943E-4B55-BBF6-F15838A143B3}"/>
              </a:ext>
            </a:extLst>
          </p:cNvPr>
          <p:cNvCxnSpPr/>
          <p:nvPr/>
        </p:nvCxnSpPr>
        <p:spPr>
          <a:xfrm>
            <a:off x="4003829" y="1361731"/>
            <a:ext cx="4545367" cy="1417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B77E541-BFB6-430C-979A-786B812F5413}"/>
              </a:ext>
            </a:extLst>
          </p:cNvPr>
          <p:cNvSpPr/>
          <p:nvPr/>
        </p:nvSpPr>
        <p:spPr>
          <a:xfrm>
            <a:off x="8549196" y="2965142"/>
            <a:ext cx="2897079" cy="2334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OPERATORS</a:t>
            </a:r>
          </a:p>
        </p:txBody>
      </p:sp>
    </p:spTree>
    <p:extLst>
      <p:ext uri="{BB962C8B-B14F-4D97-AF65-F5344CB8AC3E}">
        <p14:creationId xmlns:p14="http://schemas.microsoft.com/office/powerpoint/2010/main" val="800640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0239-7F80-42E1-8891-9E6BE6C75E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432C8D4-D3D0-4A3A-B84E-040807883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575940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C79C-BA68-4D83-9BA6-120A38CD147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923F050-AA34-4A19-AB51-379FEEA87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08724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839-3788-4A44-812C-8A11ECC77DE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5C16ED-657A-43DB-91E9-DBB0B047C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56853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B840-D1D8-4753-A370-829A7A996B7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917A2380-D83F-480B-AC3C-D738F8FEC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cxnSp>
        <p:nvCxnSpPr>
          <p:cNvPr id="9" name="Straight Arrow Connector 8">
            <a:extLst>
              <a:ext uri="{FF2B5EF4-FFF2-40B4-BE49-F238E27FC236}">
                <a16:creationId xmlns:a16="http://schemas.microsoft.com/office/drawing/2014/main" id="{C6CF1E2B-DEB1-454B-B95C-EF9AE2C19188}"/>
              </a:ext>
            </a:extLst>
          </p:cNvPr>
          <p:cNvCxnSpPr/>
          <p:nvPr/>
        </p:nvCxnSpPr>
        <p:spPr>
          <a:xfrm>
            <a:off x="6096000" y="1690688"/>
            <a:ext cx="1876148" cy="484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4C0E34B-ADD0-4A3F-B4F1-A43F4437A54C}"/>
              </a:ext>
            </a:extLst>
          </p:cNvPr>
          <p:cNvSpPr/>
          <p:nvPr/>
        </p:nvSpPr>
        <p:spPr>
          <a:xfrm>
            <a:off x="8220722" y="2086252"/>
            <a:ext cx="1935332" cy="54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REMEMBER</a:t>
            </a:r>
          </a:p>
        </p:txBody>
      </p:sp>
    </p:spTree>
    <p:extLst>
      <p:ext uri="{BB962C8B-B14F-4D97-AF65-F5344CB8AC3E}">
        <p14:creationId xmlns:p14="http://schemas.microsoft.com/office/powerpoint/2010/main" val="2110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9DB9-6D7D-4D90-A660-8AED99326F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9F6989-DBB0-4853-B821-36EF6535F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50465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9EF9-5D6F-4DD4-AB3E-25251AEA4EF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7C8EF3A-E35A-4BC6-9D4A-067BE6CDF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3413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B26-CE91-4746-8196-73DFA0D5ADD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1EFC67-6058-4227-A31C-2CC63C53E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4085"/>
            <a:ext cx="10693893" cy="6294268"/>
          </a:xfrm>
        </p:spPr>
      </p:pic>
    </p:spTree>
    <p:extLst>
      <p:ext uri="{BB962C8B-B14F-4D97-AF65-F5344CB8AC3E}">
        <p14:creationId xmlns:p14="http://schemas.microsoft.com/office/powerpoint/2010/main" val="194218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790A-3C9F-4A3B-A6D7-DF65DFAE368F}"/>
              </a:ext>
            </a:extLst>
          </p:cNvPr>
          <p:cNvSpPr>
            <a:spLocks noGrp="1"/>
          </p:cNvSpPr>
          <p:nvPr>
            <p:ph type="title"/>
          </p:nvPr>
        </p:nvSpPr>
        <p:spPr/>
        <p:txBody>
          <a:bodyPr/>
          <a:lstStyle/>
          <a:p>
            <a:r>
              <a:rPr lang="en-IN" dirty="0"/>
              <a:t>Your first interaction with SQL</a:t>
            </a:r>
          </a:p>
        </p:txBody>
      </p:sp>
      <p:pic>
        <p:nvPicPr>
          <p:cNvPr id="4" name="Content Placeholder 3">
            <a:extLst>
              <a:ext uri="{FF2B5EF4-FFF2-40B4-BE49-F238E27FC236}">
                <a16:creationId xmlns:a16="http://schemas.microsoft.com/office/drawing/2014/main" id="{6CFB21F1-5904-4937-B186-5C56D257C6E8}"/>
              </a:ext>
            </a:extLst>
          </p:cNvPr>
          <p:cNvPicPr>
            <a:picLocks noGrp="1" noChangeAspect="1"/>
          </p:cNvPicPr>
          <p:nvPr>
            <p:ph idx="1"/>
          </p:nvPr>
        </p:nvPicPr>
        <p:blipFill>
          <a:blip r:embed="rId2"/>
          <a:stretch>
            <a:fillRect/>
          </a:stretch>
        </p:blipFill>
        <p:spPr>
          <a:xfrm>
            <a:off x="736696" y="1518321"/>
            <a:ext cx="9339460" cy="5253446"/>
          </a:xfrm>
          <a:prstGeom prst="rect">
            <a:avLst/>
          </a:prstGeom>
        </p:spPr>
      </p:pic>
      <p:sp>
        <p:nvSpPr>
          <p:cNvPr id="5" name="TextBox 4">
            <a:extLst>
              <a:ext uri="{FF2B5EF4-FFF2-40B4-BE49-F238E27FC236}">
                <a16:creationId xmlns:a16="http://schemas.microsoft.com/office/drawing/2014/main" id="{FDDEBD57-9B4E-4FF0-A0F4-E831A6A2D2E2}"/>
              </a:ext>
            </a:extLst>
          </p:cNvPr>
          <p:cNvSpPr txBox="1"/>
          <p:nvPr/>
        </p:nvSpPr>
        <p:spPr>
          <a:xfrm>
            <a:off x="2885243" y="3000652"/>
            <a:ext cx="4261281" cy="369332"/>
          </a:xfrm>
          <a:prstGeom prst="rect">
            <a:avLst/>
          </a:prstGeom>
          <a:noFill/>
        </p:spPr>
        <p:txBody>
          <a:bodyPr wrap="square" rtlCol="0">
            <a:spAutoFit/>
          </a:bodyPr>
          <a:lstStyle/>
          <a:p>
            <a:r>
              <a:rPr lang="en-IN" dirty="0"/>
              <a:t>Area where we write commands</a:t>
            </a:r>
          </a:p>
        </p:txBody>
      </p:sp>
      <p:sp>
        <p:nvSpPr>
          <p:cNvPr id="6" name="TextBox 5">
            <a:extLst>
              <a:ext uri="{FF2B5EF4-FFF2-40B4-BE49-F238E27FC236}">
                <a16:creationId xmlns:a16="http://schemas.microsoft.com/office/drawing/2014/main" id="{49E3D16F-9029-4A45-9247-015EA7327182}"/>
              </a:ext>
            </a:extLst>
          </p:cNvPr>
          <p:cNvSpPr txBox="1"/>
          <p:nvPr/>
        </p:nvSpPr>
        <p:spPr>
          <a:xfrm>
            <a:off x="4944861" y="4679948"/>
            <a:ext cx="2521259" cy="646331"/>
          </a:xfrm>
          <a:prstGeom prst="rect">
            <a:avLst/>
          </a:prstGeom>
          <a:noFill/>
        </p:spPr>
        <p:txBody>
          <a:bodyPr wrap="square" rtlCol="0">
            <a:spAutoFit/>
          </a:bodyPr>
          <a:lstStyle/>
          <a:p>
            <a:r>
              <a:rPr lang="en-IN" dirty="0"/>
              <a:t>Area where you can see the executed codes. </a:t>
            </a:r>
          </a:p>
        </p:txBody>
      </p:sp>
      <p:cxnSp>
        <p:nvCxnSpPr>
          <p:cNvPr id="8" name="Straight Arrow Connector 7">
            <a:extLst>
              <a:ext uri="{FF2B5EF4-FFF2-40B4-BE49-F238E27FC236}">
                <a16:creationId xmlns:a16="http://schemas.microsoft.com/office/drawing/2014/main" id="{B79963C7-67AB-4317-9737-5F3B3304FCCB}"/>
              </a:ext>
            </a:extLst>
          </p:cNvPr>
          <p:cNvCxnSpPr/>
          <p:nvPr/>
        </p:nvCxnSpPr>
        <p:spPr>
          <a:xfrm>
            <a:off x="2601157" y="4731798"/>
            <a:ext cx="754602" cy="47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14937C-F411-49E9-B1A8-E6EBF1355C23}"/>
              </a:ext>
            </a:extLst>
          </p:cNvPr>
          <p:cNvSpPr txBox="1"/>
          <p:nvPr/>
        </p:nvSpPr>
        <p:spPr>
          <a:xfrm>
            <a:off x="2601157" y="5173943"/>
            <a:ext cx="1757778" cy="646331"/>
          </a:xfrm>
          <a:prstGeom prst="rect">
            <a:avLst/>
          </a:prstGeom>
          <a:noFill/>
        </p:spPr>
        <p:txBody>
          <a:bodyPr wrap="square" rtlCol="0">
            <a:spAutoFit/>
          </a:bodyPr>
          <a:lstStyle/>
          <a:p>
            <a:r>
              <a:rPr lang="en-IN" dirty="0"/>
              <a:t>Error will be in Red</a:t>
            </a:r>
          </a:p>
        </p:txBody>
      </p:sp>
      <p:cxnSp>
        <p:nvCxnSpPr>
          <p:cNvPr id="11" name="Straight Arrow Connector 10">
            <a:extLst>
              <a:ext uri="{FF2B5EF4-FFF2-40B4-BE49-F238E27FC236}">
                <a16:creationId xmlns:a16="http://schemas.microsoft.com/office/drawing/2014/main" id="{C616F2C0-0EE7-4ECE-A4A7-E1D3B3866D4C}"/>
              </a:ext>
            </a:extLst>
          </p:cNvPr>
          <p:cNvCxnSpPr/>
          <p:nvPr/>
        </p:nvCxnSpPr>
        <p:spPr>
          <a:xfrm>
            <a:off x="2210540" y="4580878"/>
            <a:ext cx="0" cy="91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4B9F08-CCB5-4190-BAAE-37B983EC7D11}"/>
              </a:ext>
            </a:extLst>
          </p:cNvPr>
          <p:cNvSpPr txBox="1"/>
          <p:nvPr/>
        </p:nvSpPr>
        <p:spPr>
          <a:xfrm>
            <a:off x="0" y="5326279"/>
            <a:ext cx="2361460" cy="923330"/>
          </a:xfrm>
          <a:prstGeom prst="rect">
            <a:avLst/>
          </a:prstGeom>
          <a:noFill/>
        </p:spPr>
        <p:txBody>
          <a:bodyPr wrap="square" rtlCol="0">
            <a:spAutoFit/>
          </a:bodyPr>
          <a:lstStyle/>
          <a:p>
            <a:r>
              <a:rPr lang="en-IN" dirty="0"/>
              <a:t>Object Explorer where you can see the list of files</a:t>
            </a:r>
          </a:p>
        </p:txBody>
      </p:sp>
      <p:sp>
        <p:nvSpPr>
          <p:cNvPr id="14" name="Rectangle 13">
            <a:extLst>
              <a:ext uri="{FF2B5EF4-FFF2-40B4-BE49-F238E27FC236}">
                <a16:creationId xmlns:a16="http://schemas.microsoft.com/office/drawing/2014/main" id="{B2866EDD-92A2-4B6D-8BE2-3A692D645A8E}"/>
              </a:ext>
            </a:extLst>
          </p:cNvPr>
          <p:cNvSpPr/>
          <p:nvPr/>
        </p:nvSpPr>
        <p:spPr>
          <a:xfrm>
            <a:off x="585926" y="1420427"/>
            <a:ext cx="4003824" cy="64633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519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F136-256B-4DD6-9D30-CA17340530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F4DE6A1-6212-48B4-91BA-BD3B647DF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703" y="221942"/>
            <a:ext cx="10981678" cy="6507332"/>
          </a:xfrm>
        </p:spPr>
      </p:pic>
    </p:spTree>
    <p:extLst>
      <p:ext uri="{BB962C8B-B14F-4D97-AF65-F5344CB8AC3E}">
        <p14:creationId xmlns:p14="http://schemas.microsoft.com/office/powerpoint/2010/main" val="593524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6991-B827-42B8-922F-33B75333FB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057D18-E517-46A4-9C1A-BEFD17C67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3192225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F08E-797A-406C-A55A-0D8F039660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57F795-8210-47F1-9A63-38F730E27E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2909207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C930-4544-49F5-9A77-DD3CD841EF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A30D25C-F06E-4DF5-B82A-3B7463B24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73882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ACBA-3D8C-4D91-A900-C71B35C9C44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0D56F3-3E04-490F-B58F-2E4EF1B9CE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3000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A320-18B5-4020-8D3A-0BE955090B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6DCC902-03DF-49BB-AD47-CB1D2B9118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2618661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A280-C299-403B-8A23-2C8C52EE03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AB93038-40CE-4CA0-8587-8239ADACB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94772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96F-B65C-4220-843C-F5D7A771715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48FB6ED-3A99-461C-80C1-3313D659B3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096489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6BF5-206C-4280-8652-2DEED200386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3CA781-B52A-4CE0-95FC-BD7CF4BF95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262736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960D-946E-4866-97E2-0F396A94545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54AA782-0083-4B33-B31B-CE4DCD54B2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14556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5EDF-7F22-4011-B540-46B74FD876E2}"/>
              </a:ext>
            </a:extLst>
          </p:cNvPr>
          <p:cNvSpPr>
            <a:spLocks noGrp="1"/>
          </p:cNvSpPr>
          <p:nvPr>
            <p:ph type="title"/>
          </p:nvPr>
        </p:nvSpPr>
        <p:spPr/>
        <p:txBody>
          <a:bodyPr/>
          <a:lstStyle/>
          <a:p>
            <a:r>
              <a:rPr lang="en-IN" dirty="0"/>
              <a:t>Most important in corporate-Connect with Object</a:t>
            </a:r>
          </a:p>
        </p:txBody>
      </p:sp>
      <p:pic>
        <p:nvPicPr>
          <p:cNvPr id="4" name="Content Placeholder 3">
            <a:extLst>
              <a:ext uri="{FF2B5EF4-FFF2-40B4-BE49-F238E27FC236}">
                <a16:creationId xmlns:a16="http://schemas.microsoft.com/office/drawing/2014/main" id="{C1E76909-BFA7-4BCD-BA0E-F8EACBA8FC7E}"/>
              </a:ext>
            </a:extLst>
          </p:cNvPr>
          <p:cNvPicPr>
            <a:picLocks noGrp="1" noChangeAspect="1"/>
          </p:cNvPicPr>
          <p:nvPr>
            <p:ph idx="1"/>
          </p:nvPr>
        </p:nvPicPr>
        <p:blipFill>
          <a:blip r:embed="rId2"/>
          <a:stretch>
            <a:fillRect/>
          </a:stretch>
        </p:blipFill>
        <p:spPr>
          <a:xfrm>
            <a:off x="1199444" y="1681163"/>
            <a:ext cx="9163756" cy="5154613"/>
          </a:xfrm>
          <a:prstGeom prst="rect">
            <a:avLst/>
          </a:prstGeom>
        </p:spPr>
      </p:pic>
    </p:spTree>
    <p:extLst>
      <p:ext uri="{BB962C8B-B14F-4D97-AF65-F5344CB8AC3E}">
        <p14:creationId xmlns:p14="http://schemas.microsoft.com/office/powerpoint/2010/main" val="215304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C089D-B533-4907-BF66-9DC2F6CE09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3D31FDF-2F95-44A8-9CFE-AB1409F378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833334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EFAE-0E92-446B-BA4F-0082B814AF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FD9AF86-66B1-4E25-AAB1-BB6406CD07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230819"/>
            <a:ext cx="10515599" cy="5946144"/>
          </a:xfrm>
        </p:spPr>
      </p:pic>
    </p:spTree>
    <p:extLst>
      <p:ext uri="{BB962C8B-B14F-4D97-AF65-F5344CB8AC3E}">
        <p14:creationId xmlns:p14="http://schemas.microsoft.com/office/powerpoint/2010/main" val="4119652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0063-9266-4640-A5D7-61951DEE4B4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5ABE82-326C-4760-89EF-3BF8EE3B5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0819"/>
            <a:ext cx="10631750" cy="5946144"/>
          </a:xfrm>
        </p:spPr>
      </p:pic>
    </p:spTree>
    <p:extLst>
      <p:ext uri="{BB962C8B-B14F-4D97-AF65-F5344CB8AC3E}">
        <p14:creationId xmlns:p14="http://schemas.microsoft.com/office/powerpoint/2010/main" val="294085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AAF7-D5BB-4C14-84A7-E8421E64920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C2EF55-87E2-438D-84F6-111647E2B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809067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04E8-9F53-4932-B45F-F3CBE91DA7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DAF0262-C81B-4029-949F-D0AF89DF8F45}"/>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106948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2A37-2C6C-4CC8-BF10-C20CD638CC9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773145-060F-469D-81C6-3AEABBDD4E5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134099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9793-38FB-472A-92A8-223C694AB4D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A2EF815-3752-42BE-A2F6-45F7386D13AE}"/>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82066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33A2-AF55-426A-B929-2A9E8F8185B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BB6493C-7C06-4D21-9F50-832DECAA6A06}"/>
              </a:ext>
            </a:extLst>
          </p:cNvPr>
          <p:cNvPicPr>
            <a:picLocks noGrp="1" noChangeAspect="1"/>
          </p:cNvPicPr>
          <p:nvPr>
            <p:ph idx="1"/>
          </p:nvPr>
        </p:nvPicPr>
        <p:blipFill>
          <a:blip r:embed="rId2"/>
          <a:stretch>
            <a:fillRect/>
          </a:stretch>
        </p:blipFill>
        <p:spPr>
          <a:xfrm>
            <a:off x="838201" y="195309"/>
            <a:ext cx="10685016" cy="6297566"/>
          </a:xfrm>
        </p:spPr>
      </p:pic>
    </p:spTree>
    <p:extLst>
      <p:ext uri="{BB962C8B-B14F-4D97-AF65-F5344CB8AC3E}">
        <p14:creationId xmlns:p14="http://schemas.microsoft.com/office/powerpoint/2010/main" val="3073131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DD9F-6D63-4D7C-AAA7-442D983FCF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346972-12C3-434E-930A-2BB2998C5665}"/>
              </a:ext>
            </a:extLst>
          </p:cNvPr>
          <p:cNvPicPr>
            <a:picLocks noGrp="1" noChangeAspect="1"/>
          </p:cNvPicPr>
          <p:nvPr>
            <p:ph idx="1"/>
          </p:nvPr>
        </p:nvPicPr>
        <p:blipFill>
          <a:blip r:embed="rId2"/>
          <a:stretch>
            <a:fillRect/>
          </a:stretch>
        </p:blipFill>
        <p:spPr>
          <a:xfrm>
            <a:off x="838200" y="365125"/>
            <a:ext cx="10347664" cy="6079309"/>
          </a:xfrm>
        </p:spPr>
      </p:pic>
    </p:spTree>
    <p:extLst>
      <p:ext uri="{BB962C8B-B14F-4D97-AF65-F5344CB8AC3E}">
        <p14:creationId xmlns:p14="http://schemas.microsoft.com/office/powerpoint/2010/main" val="165378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A7726-6FF8-4210-9706-4692CB9F26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0285CD-44C5-4028-BC51-8B63A3744797}"/>
              </a:ext>
            </a:extLst>
          </p:cNvPr>
          <p:cNvPicPr>
            <a:picLocks noGrp="1" noChangeAspect="1"/>
          </p:cNvPicPr>
          <p:nvPr>
            <p:ph idx="1"/>
          </p:nvPr>
        </p:nvPicPr>
        <p:blipFill>
          <a:blip r:embed="rId2"/>
          <a:stretch>
            <a:fillRect/>
          </a:stretch>
        </p:blipFill>
        <p:spPr>
          <a:xfrm>
            <a:off x="0" y="4568"/>
            <a:ext cx="12192000" cy="6853432"/>
          </a:xfrm>
        </p:spPr>
      </p:pic>
    </p:spTree>
    <p:extLst>
      <p:ext uri="{BB962C8B-B14F-4D97-AF65-F5344CB8AC3E}">
        <p14:creationId xmlns:p14="http://schemas.microsoft.com/office/powerpoint/2010/main" val="34994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E0E7-63A1-441E-8A62-A4F8DAEEFD0C}"/>
              </a:ext>
            </a:extLst>
          </p:cNvPr>
          <p:cNvSpPr>
            <a:spLocks noGrp="1"/>
          </p:cNvSpPr>
          <p:nvPr>
            <p:ph type="title"/>
          </p:nvPr>
        </p:nvSpPr>
        <p:spPr/>
        <p:txBody>
          <a:bodyPr/>
          <a:lstStyle/>
          <a:p>
            <a:r>
              <a:rPr lang="en-IN" dirty="0"/>
              <a:t>Most important in corporate-Connect with Object</a:t>
            </a:r>
          </a:p>
        </p:txBody>
      </p:sp>
      <p:pic>
        <p:nvPicPr>
          <p:cNvPr id="5" name="Content Placeholder 4">
            <a:extLst>
              <a:ext uri="{FF2B5EF4-FFF2-40B4-BE49-F238E27FC236}">
                <a16:creationId xmlns:a16="http://schemas.microsoft.com/office/drawing/2014/main" id="{E4E1E2D5-0701-43C0-98B9-716938941C71}"/>
              </a:ext>
            </a:extLst>
          </p:cNvPr>
          <p:cNvPicPr>
            <a:picLocks noGrp="1" noChangeAspect="1"/>
          </p:cNvPicPr>
          <p:nvPr>
            <p:ph idx="1"/>
          </p:nvPr>
        </p:nvPicPr>
        <p:blipFill>
          <a:blip r:embed="rId2"/>
          <a:stretch>
            <a:fillRect/>
          </a:stretch>
        </p:blipFill>
        <p:spPr>
          <a:xfrm>
            <a:off x="1935181" y="1958790"/>
            <a:ext cx="7735712" cy="4351338"/>
          </a:xfrm>
        </p:spPr>
      </p:pic>
      <p:cxnSp>
        <p:nvCxnSpPr>
          <p:cNvPr id="8" name="Straight Arrow Connector 7">
            <a:extLst>
              <a:ext uri="{FF2B5EF4-FFF2-40B4-BE49-F238E27FC236}">
                <a16:creationId xmlns:a16="http://schemas.microsoft.com/office/drawing/2014/main" id="{3302804F-7042-41E7-AD5E-FF5E175AF553}"/>
              </a:ext>
            </a:extLst>
          </p:cNvPr>
          <p:cNvCxnSpPr/>
          <p:nvPr/>
        </p:nvCxnSpPr>
        <p:spPr>
          <a:xfrm>
            <a:off x="5477522" y="4270159"/>
            <a:ext cx="754602" cy="47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00B75A-F46C-4D9F-B1D8-CCC3A7CAC013}"/>
              </a:ext>
            </a:extLst>
          </p:cNvPr>
          <p:cNvSpPr txBox="1"/>
          <p:nvPr/>
        </p:nvSpPr>
        <p:spPr>
          <a:xfrm>
            <a:off x="5477522" y="4712304"/>
            <a:ext cx="1757778" cy="369332"/>
          </a:xfrm>
          <a:prstGeom prst="rect">
            <a:avLst/>
          </a:prstGeom>
          <a:noFill/>
        </p:spPr>
        <p:txBody>
          <a:bodyPr wrap="square" rtlCol="0">
            <a:spAutoFit/>
          </a:bodyPr>
          <a:lstStyle/>
          <a:p>
            <a:r>
              <a:rPr lang="en-IN" dirty="0"/>
              <a:t>Click on connect</a:t>
            </a:r>
          </a:p>
        </p:txBody>
      </p:sp>
    </p:spTree>
    <p:extLst>
      <p:ext uri="{BB962C8B-B14F-4D97-AF65-F5344CB8AC3E}">
        <p14:creationId xmlns:p14="http://schemas.microsoft.com/office/powerpoint/2010/main" val="157775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F33F-C3E3-46D4-AA98-3B0560A1749C}"/>
              </a:ext>
            </a:extLst>
          </p:cNvPr>
          <p:cNvSpPr>
            <a:spLocks noGrp="1"/>
          </p:cNvSpPr>
          <p:nvPr>
            <p:ph type="title"/>
          </p:nvPr>
        </p:nvSpPr>
        <p:spPr/>
        <p:txBody>
          <a:bodyPr/>
          <a:lstStyle/>
          <a:p>
            <a:pPr algn="ctr"/>
            <a:r>
              <a:rPr lang="en-IN" dirty="0"/>
              <a:t>JOIN</a:t>
            </a:r>
          </a:p>
        </p:txBody>
      </p:sp>
      <p:sp>
        <p:nvSpPr>
          <p:cNvPr id="3" name="Content Placeholder 2">
            <a:extLst>
              <a:ext uri="{FF2B5EF4-FFF2-40B4-BE49-F238E27FC236}">
                <a16:creationId xmlns:a16="http://schemas.microsoft.com/office/drawing/2014/main" id="{9D5DA72D-3967-481F-AA59-81D13D110DE1}"/>
              </a:ext>
            </a:extLst>
          </p:cNvPr>
          <p:cNvSpPr>
            <a:spLocks noGrp="1"/>
          </p:cNvSpPr>
          <p:nvPr>
            <p:ph idx="1"/>
          </p:nvPr>
        </p:nvSpPr>
        <p:spPr/>
        <p:txBody>
          <a:bodyPr/>
          <a:lstStyle/>
          <a:p>
            <a:pPr marL="0" indent="0">
              <a:buNone/>
            </a:pPr>
            <a:r>
              <a:rPr lang="en-IN" dirty="0"/>
              <a:t>PARENT						CHILD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AF632C3-2485-4882-BDF0-E7B05CABFA7F}"/>
                  </a:ext>
                </a:extLst>
              </p14:cNvPr>
              <p14:cNvContentPartPr/>
              <p14:nvPr/>
            </p14:nvContentPartPr>
            <p14:xfrm>
              <a:off x="3790353" y="4607193"/>
              <a:ext cx="360" cy="360"/>
            </p14:xfrm>
          </p:contentPart>
        </mc:Choice>
        <mc:Fallback xmlns="">
          <p:pic>
            <p:nvPicPr>
              <p:cNvPr id="4" name="Ink 3">
                <a:extLst>
                  <a:ext uri="{FF2B5EF4-FFF2-40B4-BE49-F238E27FC236}">
                    <a16:creationId xmlns:a16="http://schemas.microsoft.com/office/drawing/2014/main" id="{3AF632C3-2485-4882-BDF0-E7B05CABFA7F}"/>
                  </a:ext>
                </a:extLst>
              </p:cNvPr>
              <p:cNvPicPr/>
              <p:nvPr/>
            </p:nvPicPr>
            <p:blipFill>
              <a:blip r:embed="rId3"/>
              <a:stretch>
                <a:fillRect/>
              </a:stretch>
            </p:blipFill>
            <p:spPr>
              <a:xfrm>
                <a:off x="3781713" y="4598193"/>
                <a:ext cx="18000" cy="18000"/>
              </a:xfrm>
              <a:prstGeom prst="rect">
                <a:avLst/>
              </a:prstGeom>
            </p:spPr>
          </p:pic>
        </mc:Fallback>
      </mc:AlternateContent>
      <p:sp>
        <p:nvSpPr>
          <p:cNvPr id="7" name="Rectangle 6">
            <a:extLst>
              <a:ext uri="{FF2B5EF4-FFF2-40B4-BE49-F238E27FC236}">
                <a16:creationId xmlns:a16="http://schemas.microsoft.com/office/drawing/2014/main" id="{474D5048-F9F5-401A-9FA0-F3DE3549B056}"/>
              </a:ext>
            </a:extLst>
          </p:cNvPr>
          <p:cNvSpPr/>
          <p:nvPr/>
        </p:nvSpPr>
        <p:spPr>
          <a:xfrm>
            <a:off x="1100831" y="2308194"/>
            <a:ext cx="4034669" cy="3438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CUSTOMER</a:t>
            </a:r>
          </a:p>
          <a:p>
            <a:r>
              <a:rPr lang="en-IN" sz="2500" dirty="0"/>
              <a:t>1.CUSTOMER ID</a:t>
            </a:r>
          </a:p>
          <a:p>
            <a:r>
              <a:rPr lang="en-IN" sz="2500" dirty="0"/>
              <a:t>2.NAME</a:t>
            </a:r>
          </a:p>
          <a:p>
            <a:r>
              <a:rPr lang="en-IN" sz="2500" dirty="0"/>
              <a:t>3.REGION</a:t>
            </a:r>
          </a:p>
          <a:p>
            <a:r>
              <a:rPr lang="en-IN" sz="2500" dirty="0"/>
              <a:t>4.ADRESS</a:t>
            </a:r>
          </a:p>
          <a:p>
            <a:r>
              <a:rPr lang="en-IN" sz="2500" dirty="0"/>
              <a:t>5.CITY</a:t>
            </a:r>
          </a:p>
          <a:p>
            <a:r>
              <a:rPr lang="en-IN" sz="2500" dirty="0"/>
              <a:t>6.POSTAL CODE</a:t>
            </a:r>
          </a:p>
          <a:p>
            <a:r>
              <a:rPr lang="en-IN" sz="2500" dirty="0"/>
              <a:t>7.STATE</a:t>
            </a:r>
          </a:p>
        </p:txBody>
      </p:sp>
      <p:sp>
        <p:nvSpPr>
          <p:cNvPr id="8" name="Oval 7">
            <a:extLst>
              <a:ext uri="{FF2B5EF4-FFF2-40B4-BE49-F238E27FC236}">
                <a16:creationId xmlns:a16="http://schemas.microsoft.com/office/drawing/2014/main" id="{51B0AB98-8F82-4D44-AF99-4DF511B71A75}"/>
              </a:ext>
            </a:extLst>
          </p:cNvPr>
          <p:cNvSpPr/>
          <p:nvPr/>
        </p:nvSpPr>
        <p:spPr>
          <a:xfrm>
            <a:off x="7537143" y="2144273"/>
            <a:ext cx="3045040" cy="3714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CUSTOMER ORDER</a:t>
            </a:r>
          </a:p>
          <a:p>
            <a:r>
              <a:rPr lang="en-IN" sz="2500" dirty="0"/>
              <a:t>1.ORDER ID</a:t>
            </a:r>
          </a:p>
          <a:p>
            <a:r>
              <a:rPr lang="en-IN" sz="2500" dirty="0"/>
              <a:t>2.ORDER DATE</a:t>
            </a:r>
          </a:p>
          <a:p>
            <a:r>
              <a:rPr lang="en-IN" sz="2500" dirty="0"/>
              <a:t>3.SHIP DATE</a:t>
            </a:r>
          </a:p>
          <a:p>
            <a:r>
              <a:rPr lang="en-IN" sz="2500" dirty="0"/>
              <a:t>4.CUSTOMER ID</a:t>
            </a:r>
          </a:p>
          <a:p>
            <a:r>
              <a:rPr lang="en-IN" sz="2500" dirty="0"/>
              <a:t>5.ORDER QTY</a:t>
            </a:r>
          </a:p>
          <a:p>
            <a:endParaRPr lang="en-IN" sz="2500" dirty="0"/>
          </a:p>
        </p:txBody>
      </p:sp>
      <p:cxnSp>
        <p:nvCxnSpPr>
          <p:cNvPr id="11" name="Straight Arrow Connector 10">
            <a:extLst>
              <a:ext uri="{FF2B5EF4-FFF2-40B4-BE49-F238E27FC236}">
                <a16:creationId xmlns:a16="http://schemas.microsoft.com/office/drawing/2014/main" id="{22459802-5D00-450A-A871-F2944720995C}"/>
              </a:ext>
            </a:extLst>
          </p:cNvPr>
          <p:cNvCxnSpPr>
            <a:cxnSpLocks/>
          </p:cNvCxnSpPr>
          <p:nvPr/>
        </p:nvCxnSpPr>
        <p:spPr>
          <a:xfrm>
            <a:off x="3266983" y="3116062"/>
            <a:ext cx="4838330" cy="12783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1319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569E-2A1A-43BB-A5CD-9DD2F88DA22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9BEB2E6-9EEF-4ACA-BA1E-A2FE10FF7731}"/>
              </a:ext>
            </a:extLst>
          </p:cNvPr>
          <p:cNvPicPr>
            <a:picLocks noGrp="1" noChangeAspect="1"/>
          </p:cNvPicPr>
          <p:nvPr>
            <p:ph idx="1"/>
          </p:nvPr>
        </p:nvPicPr>
        <p:blipFill>
          <a:blip r:embed="rId2"/>
          <a:stretch>
            <a:fillRect/>
          </a:stretch>
        </p:blipFill>
        <p:spPr>
          <a:xfrm>
            <a:off x="838199" y="150920"/>
            <a:ext cx="10658383" cy="6341955"/>
          </a:xfrm>
        </p:spPr>
      </p:pic>
    </p:spTree>
    <p:extLst>
      <p:ext uri="{BB962C8B-B14F-4D97-AF65-F5344CB8AC3E}">
        <p14:creationId xmlns:p14="http://schemas.microsoft.com/office/powerpoint/2010/main" val="3606488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8E4-4429-4EA5-87F2-3B789E3DECC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5F39582-A3D2-4081-A702-5D3F50534A1C}"/>
              </a:ext>
            </a:extLst>
          </p:cNvPr>
          <p:cNvPicPr>
            <a:picLocks noGrp="1" noChangeAspect="1"/>
          </p:cNvPicPr>
          <p:nvPr>
            <p:ph idx="1"/>
          </p:nvPr>
        </p:nvPicPr>
        <p:blipFill>
          <a:blip r:embed="rId2"/>
          <a:stretch>
            <a:fillRect/>
          </a:stretch>
        </p:blipFill>
        <p:spPr>
          <a:xfrm>
            <a:off x="936595" y="365125"/>
            <a:ext cx="10515599" cy="6053430"/>
          </a:xfrm>
        </p:spPr>
      </p:pic>
    </p:spTree>
    <p:extLst>
      <p:ext uri="{BB962C8B-B14F-4D97-AF65-F5344CB8AC3E}">
        <p14:creationId xmlns:p14="http://schemas.microsoft.com/office/powerpoint/2010/main" val="3738462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AAE7-9228-45FA-BBFD-731A99EE3F3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A57EE3-3B65-40BB-8FC5-C06EEE54790D}"/>
              </a:ext>
            </a:extLst>
          </p:cNvPr>
          <p:cNvPicPr>
            <a:picLocks noGrp="1" noChangeAspect="1"/>
          </p:cNvPicPr>
          <p:nvPr>
            <p:ph idx="1"/>
          </p:nvPr>
        </p:nvPicPr>
        <p:blipFill>
          <a:blip r:embed="rId2"/>
          <a:stretch>
            <a:fillRect/>
          </a:stretch>
        </p:blipFill>
        <p:spPr>
          <a:xfrm>
            <a:off x="838199" y="559293"/>
            <a:ext cx="10515599" cy="5617670"/>
          </a:xfrm>
        </p:spPr>
      </p:pic>
    </p:spTree>
    <p:extLst>
      <p:ext uri="{BB962C8B-B14F-4D97-AF65-F5344CB8AC3E}">
        <p14:creationId xmlns:p14="http://schemas.microsoft.com/office/powerpoint/2010/main" val="1678960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CFE0-2F0E-4104-BA43-387A1B376F7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302C670-48AF-46FC-89B8-B656F0405F39}"/>
              </a:ext>
            </a:extLst>
          </p:cNvPr>
          <p:cNvPicPr>
            <a:picLocks noGrp="1" noChangeAspect="1"/>
          </p:cNvPicPr>
          <p:nvPr>
            <p:ph idx="1"/>
          </p:nvPr>
        </p:nvPicPr>
        <p:blipFill>
          <a:blip r:embed="rId2"/>
          <a:stretch>
            <a:fillRect/>
          </a:stretch>
        </p:blipFill>
        <p:spPr>
          <a:xfrm>
            <a:off x="838200" y="248575"/>
            <a:ext cx="5257799" cy="5793451"/>
          </a:xfrm>
        </p:spPr>
      </p:pic>
      <p:pic>
        <p:nvPicPr>
          <p:cNvPr id="7" name="Picture 6">
            <a:extLst>
              <a:ext uri="{FF2B5EF4-FFF2-40B4-BE49-F238E27FC236}">
                <a16:creationId xmlns:a16="http://schemas.microsoft.com/office/drawing/2014/main" id="{BB984D51-6FB7-4114-9497-8F198121F7B7}"/>
              </a:ext>
            </a:extLst>
          </p:cNvPr>
          <p:cNvPicPr>
            <a:picLocks noChangeAspect="1"/>
          </p:cNvPicPr>
          <p:nvPr/>
        </p:nvPicPr>
        <p:blipFill>
          <a:blip r:embed="rId3"/>
          <a:stretch>
            <a:fillRect/>
          </a:stretch>
        </p:blipFill>
        <p:spPr>
          <a:xfrm>
            <a:off x="6095999" y="248575"/>
            <a:ext cx="5434909" cy="5793451"/>
          </a:xfrm>
          <a:prstGeom prst="rect">
            <a:avLst/>
          </a:prstGeom>
        </p:spPr>
      </p:pic>
    </p:spTree>
    <p:extLst>
      <p:ext uri="{BB962C8B-B14F-4D97-AF65-F5344CB8AC3E}">
        <p14:creationId xmlns:p14="http://schemas.microsoft.com/office/powerpoint/2010/main" val="3367507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363-757B-4809-AE33-5B15A8ABAF79}"/>
              </a:ext>
            </a:extLst>
          </p:cNvPr>
          <p:cNvSpPr>
            <a:spLocks noGrp="1"/>
          </p:cNvSpPr>
          <p:nvPr>
            <p:ph type="title"/>
          </p:nvPr>
        </p:nvSpPr>
        <p:spPr/>
        <p:txBody>
          <a:bodyPr/>
          <a:lstStyle/>
          <a:p>
            <a:pPr algn="ctr"/>
            <a:r>
              <a:rPr lang="en-IN" dirty="0"/>
              <a:t>LEFT JOIN</a:t>
            </a:r>
          </a:p>
        </p:txBody>
      </p:sp>
      <p:pic>
        <p:nvPicPr>
          <p:cNvPr id="7" name="Content Placeholder 6">
            <a:extLst>
              <a:ext uri="{FF2B5EF4-FFF2-40B4-BE49-F238E27FC236}">
                <a16:creationId xmlns:a16="http://schemas.microsoft.com/office/drawing/2014/main" id="{B5B10A64-5A90-406A-A1C1-39C2148A7862}"/>
              </a:ext>
            </a:extLst>
          </p:cNvPr>
          <p:cNvPicPr>
            <a:picLocks noGrp="1" noChangeAspect="1"/>
          </p:cNvPicPr>
          <p:nvPr>
            <p:ph idx="1"/>
          </p:nvPr>
        </p:nvPicPr>
        <p:blipFill>
          <a:blip r:embed="rId2"/>
          <a:stretch>
            <a:fillRect/>
          </a:stretch>
        </p:blipFill>
        <p:spPr>
          <a:xfrm>
            <a:off x="1447060" y="1690688"/>
            <a:ext cx="9144000" cy="4985319"/>
          </a:xfrm>
        </p:spPr>
      </p:pic>
    </p:spTree>
    <p:extLst>
      <p:ext uri="{BB962C8B-B14F-4D97-AF65-F5344CB8AC3E}">
        <p14:creationId xmlns:p14="http://schemas.microsoft.com/office/powerpoint/2010/main" val="370068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0D15-A704-4697-85A5-30521A203110}"/>
              </a:ext>
            </a:extLst>
          </p:cNvPr>
          <p:cNvSpPr>
            <a:spLocks noGrp="1"/>
          </p:cNvSpPr>
          <p:nvPr>
            <p:ph type="title"/>
          </p:nvPr>
        </p:nvSpPr>
        <p:spPr/>
        <p:txBody>
          <a:bodyPr/>
          <a:lstStyle/>
          <a:p>
            <a:pPr algn="ctr"/>
            <a:r>
              <a:rPr lang="en-IN" dirty="0"/>
              <a:t>USE WHERE WITH JOIN</a:t>
            </a:r>
          </a:p>
        </p:txBody>
      </p:sp>
      <p:pic>
        <p:nvPicPr>
          <p:cNvPr id="5" name="Content Placeholder 4">
            <a:extLst>
              <a:ext uri="{FF2B5EF4-FFF2-40B4-BE49-F238E27FC236}">
                <a16:creationId xmlns:a16="http://schemas.microsoft.com/office/drawing/2014/main" id="{C949611B-61A4-4071-8010-83E901C1B227}"/>
              </a:ext>
            </a:extLst>
          </p:cNvPr>
          <p:cNvPicPr>
            <a:picLocks noGrp="1" noChangeAspect="1"/>
          </p:cNvPicPr>
          <p:nvPr>
            <p:ph idx="1"/>
          </p:nvPr>
        </p:nvPicPr>
        <p:blipFill>
          <a:blip r:embed="rId2"/>
          <a:stretch>
            <a:fillRect/>
          </a:stretch>
        </p:blipFill>
        <p:spPr>
          <a:xfrm>
            <a:off x="1171852" y="1825625"/>
            <a:ext cx="10333608" cy="4601808"/>
          </a:xfrm>
        </p:spPr>
      </p:pic>
    </p:spTree>
    <p:extLst>
      <p:ext uri="{BB962C8B-B14F-4D97-AF65-F5344CB8AC3E}">
        <p14:creationId xmlns:p14="http://schemas.microsoft.com/office/powerpoint/2010/main" val="419740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758D-B912-433B-9805-555E3A546DD5}"/>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966DF855-EEA8-4167-9F62-DD6BA11E86A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205D9EAC-4FC0-4F28-89FE-0EBE5D31CAE7}"/>
              </a:ext>
            </a:extLst>
          </p:cNvPr>
          <p:cNvPicPr>
            <a:picLocks noChangeAspect="1"/>
          </p:cNvPicPr>
          <p:nvPr/>
        </p:nvPicPr>
        <p:blipFill>
          <a:blip r:embed="rId2"/>
          <a:stretch>
            <a:fillRect/>
          </a:stretch>
        </p:blipFill>
        <p:spPr>
          <a:xfrm>
            <a:off x="-602673" y="0"/>
            <a:ext cx="13154891" cy="6858000"/>
          </a:xfrm>
          <a:prstGeom prst="rect">
            <a:avLst/>
          </a:prstGeom>
        </p:spPr>
      </p:pic>
    </p:spTree>
    <p:extLst>
      <p:ext uri="{BB962C8B-B14F-4D97-AF65-F5344CB8AC3E}">
        <p14:creationId xmlns:p14="http://schemas.microsoft.com/office/powerpoint/2010/main" val="2916828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CC24-9E41-4D5C-894C-4D7A97AA47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D67F31-30B1-4E57-9383-70608F6D0451}"/>
              </a:ext>
            </a:extLst>
          </p:cNvPr>
          <p:cNvPicPr>
            <a:picLocks noGrp="1" noChangeAspect="1"/>
          </p:cNvPicPr>
          <p:nvPr>
            <p:ph idx="1"/>
          </p:nvPr>
        </p:nvPicPr>
        <p:blipFill>
          <a:blip r:embed="rId2"/>
          <a:stretch>
            <a:fillRect/>
          </a:stretch>
        </p:blipFill>
        <p:spPr>
          <a:xfrm>
            <a:off x="838200" y="365125"/>
            <a:ext cx="4524065" cy="5831489"/>
          </a:xfrm>
        </p:spPr>
      </p:pic>
      <p:pic>
        <p:nvPicPr>
          <p:cNvPr id="7" name="Picture 6">
            <a:extLst>
              <a:ext uri="{FF2B5EF4-FFF2-40B4-BE49-F238E27FC236}">
                <a16:creationId xmlns:a16="http://schemas.microsoft.com/office/drawing/2014/main" id="{6D8A5567-8718-4AF7-B9AE-264B27B7FF13}"/>
              </a:ext>
            </a:extLst>
          </p:cNvPr>
          <p:cNvPicPr>
            <a:picLocks noChangeAspect="1"/>
          </p:cNvPicPr>
          <p:nvPr/>
        </p:nvPicPr>
        <p:blipFill>
          <a:blip r:embed="rId3"/>
          <a:stretch>
            <a:fillRect/>
          </a:stretch>
        </p:blipFill>
        <p:spPr>
          <a:xfrm>
            <a:off x="5362266" y="365125"/>
            <a:ext cx="5991534" cy="5831489"/>
          </a:xfrm>
          <a:prstGeom prst="rect">
            <a:avLst/>
          </a:prstGeom>
        </p:spPr>
      </p:pic>
    </p:spTree>
    <p:extLst>
      <p:ext uri="{BB962C8B-B14F-4D97-AF65-F5344CB8AC3E}">
        <p14:creationId xmlns:p14="http://schemas.microsoft.com/office/powerpoint/2010/main" val="3135946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696C-D4DD-4411-8AAB-8A797C57FD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EE5668-5CC8-41BD-A73C-896F7EDA2C0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BD2DC8-601F-4B28-9F3D-FB3A308717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884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0D04-0280-4FFB-B054-1896EA03CAFE}"/>
              </a:ext>
            </a:extLst>
          </p:cNvPr>
          <p:cNvSpPr>
            <a:spLocks noGrp="1"/>
          </p:cNvSpPr>
          <p:nvPr>
            <p:ph type="title"/>
          </p:nvPr>
        </p:nvSpPr>
        <p:spPr/>
        <p:txBody>
          <a:bodyPr/>
          <a:lstStyle/>
          <a:p>
            <a:r>
              <a:rPr lang="en-IN" dirty="0"/>
              <a:t>Add File to Database</a:t>
            </a:r>
          </a:p>
        </p:txBody>
      </p:sp>
      <p:pic>
        <p:nvPicPr>
          <p:cNvPr id="5" name="Content Placeholder 4">
            <a:extLst>
              <a:ext uri="{FF2B5EF4-FFF2-40B4-BE49-F238E27FC236}">
                <a16:creationId xmlns:a16="http://schemas.microsoft.com/office/drawing/2014/main" id="{43F4171F-BBD6-4D78-AC30-FC248F914678}"/>
              </a:ext>
            </a:extLst>
          </p:cNvPr>
          <p:cNvPicPr>
            <a:picLocks noGrp="1" noChangeAspect="1"/>
          </p:cNvPicPr>
          <p:nvPr>
            <p:ph idx="1"/>
          </p:nvPr>
        </p:nvPicPr>
        <p:blipFill>
          <a:blip r:embed="rId2"/>
          <a:stretch>
            <a:fillRect/>
          </a:stretch>
        </p:blipFill>
        <p:spPr>
          <a:xfrm>
            <a:off x="1003025" y="1602658"/>
            <a:ext cx="9126396" cy="5133598"/>
          </a:xfrm>
        </p:spPr>
      </p:pic>
    </p:spTree>
    <p:extLst>
      <p:ext uri="{BB962C8B-B14F-4D97-AF65-F5344CB8AC3E}">
        <p14:creationId xmlns:p14="http://schemas.microsoft.com/office/powerpoint/2010/main" val="2702502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0973-0730-478C-BAB9-B6414E14C42A}"/>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9E2BA5A-658D-4917-A69D-22BA25F93C3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493257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9600-2BA3-4D01-9B19-F49BD45C1E2A}"/>
              </a:ext>
            </a:extLst>
          </p:cNvPr>
          <p:cNvSpPr>
            <a:spLocks noGrp="1"/>
          </p:cNvSpPr>
          <p:nvPr>
            <p:ph type="title"/>
          </p:nvPr>
        </p:nvSpPr>
        <p:spPr/>
        <p:txBody>
          <a:bodyPr/>
          <a:lstStyle/>
          <a:p>
            <a:pPr algn="ctr"/>
            <a:r>
              <a:rPr lang="en-IN" dirty="0"/>
              <a:t>GROUPING JOINS</a:t>
            </a:r>
          </a:p>
        </p:txBody>
      </p:sp>
      <p:pic>
        <p:nvPicPr>
          <p:cNvPr id="5" name="Content Placeholder 4">
            <a:extLst>
              <a:ext uri="{FF2B5EF4-FFF2-40B4-BE49-F238E27FC236}">
                <a16:creationId xmlns:a16="http://schemas.microsoft.com/office/drawing/2014/main" id="{EC0F72D7-4F18-4567-8FA2-F1C5B674409E}"/>
              </a:ext>
            </a:extLst>
          </p:cNvPr>
          <p:cNvPicPr>
            <a:picLocks noGrp="1" noChangeAspect="1"/>
          </p:cNvPicPr>
          <p:nvPr>
            <p:ph idx="1"/>
          </p:nvPr>
        </p:nvPicPr>
        <p:blipFill>
          <a:blip r:embed="rId2"/>
          <a:stretch>
            <a:fillRect/>
          </a:stretch>
        </p:blipFill>
        <p:spPr>
          <a:xfrm>
            <a:off x="1153391" y="1381991"/>
            <a:ext cx="10200409" cy="5110884"/>
          </a:xfrm>
        </p:spPr>
      </p:pic>
    </p:spTree>
    <p:extLst>
      <p:ext uri="{BB962C8B-B14F-4D97-AF65-F5344CB8AC3E}">
        <p14:creationId xmlns:p14="http://schemas.microsoft.com/office/powerpoint/2010/main" val="3042129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9B11-574A-46AC-81B0-56CCE804CD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8C1341A-F157-4709-9121-CA5F2A42E59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16864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660A-4D97-46B4-8F61-E299C1A5B2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69E2DEE-95DA-4E46-A804-AED63239D3CA}"/>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72001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8E5B-42BD-415D-9A59-DF1491516C5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AB9E83-66BF-44B9-9C6B-346C22D26405}"/>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1699626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8B4C-D041-40E7-B9FE-DAA11E549B4E}"/>
              </a:ext>
            </a:extLst>
          </p:cNvPr>
          <p:cNvSpPr>
            <a:spLocks noGrp="1"/>
          </p:cNvSpPr>
          <p:nvPr>
            <p:ph type="title"/>
          </p:nvPr>
        </p:nvSpPr>
        <p:spPr/>
        <p:txBody>
          <a:bodyPr/>
          <a:lstStyle/>
          <a:p>
            <a:pPr algn="ctr"/>
            <a:r>
              <a:rPr lang="en-IN" dirty="0">
                <a:solidFill>
                  <a:srgbClr val="FF0000"/>
                </a:solidFill>
              </a:rPr>
              <a:t>DATABASE DESIGN</a:t>
            </a:r>
          </a:p>
        </p:txBody>
      </p:sp>
      <p:sp>
        <p:nvSpPr>
          <p:cNvPr id="3" name="Content Placeholder 2">
            <a:extLst>
              <a:ext uri="{FF2B5EF4-FFF2-40B4-BE49-F238E27FC236}">
                <a16:creationId xmlns:a16="http://schemas.microsoft.com/office/drawing/2014/main" id="{C479758E-1989-4A9C-9EF8-E6475A381F2A}"/>
              </a:ext>
            </a:extLst>
          </p:cNvPr>
          <p:cNvSpPr>
            <a:spLocks noGrp="1"/>
          </p:cNvSpPr>
          <p:nvPr>
            <p:ph idx="1"/>
          </p:nvPr>
        </p:nvSpPr>
        <p:spPr/>
        <p:txBody>
          <a:bodyPr>
            <a:normAutofit fontScale="92500" lnSpcReduction="10000"/>
          </a:bodyPr>
          <a:lstStyle/>
          <a:p>
            <a:r>
              <a:rPr lang="en-IN" sz="4400" dirty="0"/>
              <a:t>WHAT ARE THE BUSINESS REQUIRMENT.</a:t>
            </a:r>
          </a:p>
          <a:p>
            <a:r>
              <a:rPr lang="en-IN" sz="4400" dirty="0"/>
              <a:t>WHAT TABLE WILL I NEED TO FULLFILL THOSE REQUIRMENTS?</a:t>
            </a:r>
          </a:p>
          <a:p>
            <a:r>
              <a:rPr lang="en-IN" sz="4400" dirty="0"/>
              <a:t>WHAT COLOUMN WILL EACH TABLE CONTAIN?</a:t>
            </a:r>
          </a:p>
          <a:p>
            <a:r>
              <a:rPr lang="en-IN" sz="4400" dirty="0"/>
              <a:t>HOW WILL THE TABLE BE NORMALIZED?</a:t>
            </a:r>
          </a:p>
          <a:p>
            <a:r>
              <a:rPr lang="en-IN" sz="4400" dirty="0"/>
              <a:t>WHAT WILL THEIR PARENT/CHILD RELATIONSHIP BE?</a:t>
            </a:r>
          </a:p>
        </p:txBody>
      </p:sp>
    </p:spTree>
    <p:extLst>
      <p:ext uri="{BB962C8B-B14F-4D97-AF65-F5344CB8AC3E}">
        <p14:creationId xmlns:p14="http://schemas.microsoft.com/office/powerpoint/2010/main" val="1064702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5D33-6476-4A1A-8DCE-FBBB3FAEAB2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06375B4-0E1B-4778-ADEC-E44329DC1D92}"/>
              </a:ext>
            </a:extLst>
          </p:cNvPr>
          <p:cNvSpPr>
            <a:spLocks noGrp="1"/>
          </p:cNvSpPr>
          <p:nvPr>
            <p:ph idx="1"/>
          </p:nvPr>
        </p:nvSpPr>
        <p:spPr>
          <a:xfrm>
            <a:off x="0" y="0"/>
            <a:ext cx="12192000" cy="6858000"/>
          </a:xfrm>
        </p:spPr>
        <p:txBody>
          <a:bodyPr/>
          <a:lstStyle/>
          <a:p>
            <a:pPr marL="0" indent="0" algn="ctr">
              <a:buNone/>
            </a:pPr>
            <a:endParaRPr lang="en-IN" dirty="0"/>
          </a:p>
          <a:p>
            <a:pPr marL="0" indent="0">
              <a:buNone/>
            </a:pPr>
            <a:r>
              <a:rPr lang="en-IN" sz="5400" dirty="0">
                <a:highlight>
                  <a:srgbClr val="FFFF00"/>
                </a:highlight>
              </a:rPr>
              <a:t>DATA QUESTION</a:t>
            </a:r>
          </a:p>
          <a:p>
            <a:pPr marL="0" indent="0">
              <a:buNone/>
            </a:pPr>
            <a:endParaRPr lang="en-IN" dirty="0"/>
          </a:p>
          <a:p>
            <a:r>
              <a:rPr lang="en-IN" sz="4400" dirty="0"/>
              <a:t>HOW MUCH DATA WILL BE POPULATED INTO THESE TABLES?</a:t>
            </a:r>
          </a:p>
          <a:p>
            <a:r>
              <a:rPr lang="en-IN" sz="4400" dirty="0"/>
              <a:t>WHO/WHAT WILL POPULATE THE DATA INTO THESE TABLES?</a:t>
            </a:r>
          </a:p>
          <a:p>
            <a:r>
              <a:rPr lang="en-IN" sz="4400" dirty="0"/>
              <a:t>WHERE WILL THE DATA COME FROM?</a:t>
            </a:r>
          </a:p>
          <a:p>
            <a:r>
              <a:rPr lang="en-IN" sz="4400" dirty="0"/>
              <a:t>DO WE NEED PROCESS TO AUTOMATICALLY POPULATE THE TABLES?</a:t>
            </a:r>
          </a:p>
          <a:p>
            <a:pPr marL="0" indent="0">
              <a:buNone/>
            </a:pPr>
            <a:endParaRPr lang="en-IN" dirty="0"/>
          </a:p>
          <a:p>
            <a:pPr marL="0" indent="0" algn="ctr">
              <a:buNone/>
            </a:pPr>
            <a:endParaRPr lang="en-IN" dirty="0"/>
          </a:p>
          <a:p>
            <a:pPr marL="0" indent="0" algn="ctr">
              <a:buNone/>
            </a:pPr>
            <a:endParaRPr lang="en-IN" dirty="0"/>
          </a:p>
        </p:txBody>
      </p:sp>
    </p:spTree>
    <p:extLst>
      <p:ext uri="{BB962C8B-B14F-4D97-AF65-F5344CB8AC3E}">
        <p14:creationId xmlns:p14="http://schemas.microsoft.com/office/powerpoint/2010/main" val="3172708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CB7B-BCFA-4DC4-AE1D-3CA9AC6849A3}"/>
              </a:ext>
            </a:extLst>
          </p:cNvPr>
          <p:cNvSpPr>
            <a:spLocks noGrp="1"/>
          </p:cNvSpPr>
          <p:nvPr>
            <p:ph type="title"/>
          </p:nvPr>
        </p:nvSpPr>
        <p:spPr>
          <a:xfrm>
            <a:off x="0" y="1"/>
            <a:ext cx="12192000" cy="1690688"/>
          </a:xfrm>
        </p:spPr>
        <p:txBody>
          <a:bodyPr/>
          <a:lstStyle/>
          <a:p>
            <a:r>
              <a:rPr lang="en-IN" dirty="0">
                <a:highlight>
                  <a:srgbClr val="FFFF00"/>
                </a:highlight>
              </a:rPr>
              <a:t>SECURITY QUESTION</a:t>
            </a:r>
          </a:p>
        </p:txBody>
      </p:sp>
      <p:sp>
        <p:nvSpPr>
          <p:cNvPr id="3" name="Content Placeholder 2">
            <a:extLst>
              <a:ext uri="{FF2B5EF4-FFF2-40B4-BE49-F238E27FC236}">
                <a16:creationId xmlns:a16="http://schemas.microsoft.com/office/drawing/2014/main" id="{952B85F6-4CB4-4E65-A114-D926B8010284}"/>
              </a:ext>
            </a:extLst>
          </p:cNvPr>
          <p:cNvSpPr>
            <a:spLocks noGrp="1"/>
          </p:cNvSpPr>
          <p:nvPr>
            <p:ph idx="1"/>
          </p:nvPr>
        </p:nvSpPr>
        <p:spPr>
          <a:xfrm>
            <a:off x="0" y="1690689"/>
            <a:ext cx="12192000" cy="5167310"/>
          </a:xfrm>
        </p:spPr>
        <p:txBody>
          <a:bodyPr>
            <a:normAutofit fontScale="92500" lnSpcReduction="10000"/>
          </a:bodyPr>
          <a:lstStyle/>
          <a:p>
            <a:r>
              <a:rPr lang="en-IN" sz="3600" dirty="0"/>
              <a:t>WHO SHOULD HAVE ACCESS TO THIS DATABASE?</a:t>
            </a:r>
          </a:p>
          <a:p>
            <a:r>
              <a:rPr lang="en-IN" sz="3600" dirty="0"/>
              <a:t>WHO SHOULD HAVE ACCESS TO WHICH TABLES?</a:t>
            </a:r>
          </a:p>
          <a:p>
            <a:r>
              <a:rPr lang="en-IN" sz="3600" dirty="0"/>
              <a:t>READ-ONLY ACCESS?</a:t>
            </a:r>
          </a:p>
          <a:p>
            <a:r>
              <a:rPr lang="en-IN" sz="3600" dirty="0"/>
              <a:t>WRITE ACCESS?</a:t>
            </a:r>
          </a:p>
          <a:p>
            <a:r>
              <a:rPr lang="en-IN" sz="3600" dirty="0"/>
              <a:t>IS THIS DATABASE CRITICAL TO BUSINESS OPERATIONS?</a:t>
            </a:r>
          </a:p>
          <a:p>
            <a:r>
              <a:rPr lang="en-IN" sz="3600" dirty="0"/>
              <a:t>WHAT BACKUP PLANS DO WE HAVE IN THE EVENT OF DISASTER/FAILURE?</a:t>
            </a:r>
          </a:p>
          <a:p>
            <a:r>
              <a:rPr lang="en-IN" sz="3600" dirty="0"/>
              <a:t>SHOULD CHANGES TO TABLE BE LOGGED?</a:t>
            </a:r>
          </a:p>
          <a:p>
            <a:r>
              <a:rPr lang="en-IN" sz="3600" dirty="0"/>
              <a:t>IF THE DATABASE IS USED FOR WEBSITES OR WEB APPLICATIONS,IS IT SECURE</a:t>
            </a:r>
          </a:p>
        </p:txBody>
      </p:sp>
    </p:spTree>
    <p:extLst>
      <p:ext uri="{BB962C8B-B14F-4D97-AF65-F5344CB8AC3E}">
        <p14:creationId xmlns:p14="http://schemas.microsoft.com/office/powerpoint/2010/main" val="2352884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D06F-EFBD-49D2-93D3-61510F093A6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EFEA816-A515-4E79-951E-1DBC915A6C2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E57C45D-34CC-4736-82D8-5BCE9BB780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5309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35F5-2375-45F8-ACEC-B7B8A8E45D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8D1546-4839-4994-ACEA-028D703509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210BC3-F280-42F7-8023-878917B1BE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89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D358-2DCE-479A-A88C-EE76A45731CA}"/>
              </a:ext>
            </a:extLst>
          </p:cNvPr>
          <p:cNvSpPr>
            <a:spLocks noGrp="1"/>
          </p:cNvSpPr>
          <p:nvPr>
            <p:ph type="title"/>
          </p:nvPr>
        </p:nvSpPr>
        <p:spPr/>
        <p:txBody>
          <a:bodyPr/>
          <a:lstStyle/>
          <a:p>
            <a:r>
              <a:rPr lang="en-IN" dirty="0"/>
              <a:t>Adding Files in already created database.</a:t>
            </a:r>
          </a:p>
        </p:txBody>
      </p:sp>
      <p:pic>
        <p:nvPicPr>
          <p:cNvPr id="4" name="Content Placeholder 3">
            <a:extLst>
              <a:ext uri="{FF2B5EF4-FFF2-40B4-BE49-F238E27FC236}">
                <a16:creationId xmlns:a16="http://schemas.microsoft.com/office/drawing/2014/main" id="{57D47120-D7C2-4B51-A9BC-4A0C0824B10A}"/>
              </a:ext>
            </a:extLst>
          </p:cNvPr>
          <p:cNvPicPr>
            <a:picLocks noGrp="1" noChangeAspect="1"/>
          </p:cNvPicPr>
          <p:nvPr>
            <p:ph idx="1"/>
          </p:nvPr>
        </p:nvPicPr>
        <p:blipFill rotWithShape="1">
          <a:blip r:embed="rId2"/>
          <a:srcRect r="29446"/>
          <a:stretch/>
        </p:blipFill>
        <p:spPr>
          <a:xfrm>
            <a:off x="0" y="2506662"/>
            <a:ext cx="5457825" cy="4351338"/>
          </a:xfrm>
          <a:prstGeom prst="rect">
            <a:avLst/>
          </a:prstGeom>
        </p:spPr>
      </p:pic>
      <p:sp>
        <p:nvSpPr>
          <p:cNvPr id="5" name="TextBox 4">
            <a:extLst>
              <a:ext uri="{FF2B5EF4-FFF2-40B4-BE49-F238E27FC236}">
                <a16:creationId xmlns:a16="http://schemas.microsoft.com/office/drawing/2014/main" id="{5C258801-78C6-4225-8F71-EDDA0F7EB8E4}"/>
              </a:ext>
            </a:extLst>
          </p:cNvPr>
          <p:cNvSpPr txBox="1"/>
          <p:nvPr/>
        </p:nvSpPr>
        <p:spPr>
          <a:xfrm>
            <a:off x="6229350" y="2339975"/>
            <a:ext cx="5610225" cy="4154984"/>
          </a:xfrm>
          <a:prstGeom prst="rect">
            <a:avLst/>
          </a:prstGeom>
          <a:noFill/>
        </p:spPr>
        <p:txBody>
          <a:bodyPr wrap="square" rtlCol="0">
            <a:spAutoFit/>
          </a:bodyPr>
          <a:lstStyle/>
          <a:p>
            <a:r>
              <a:rPr lang="en-IN" sz="2400" dirty="0"/>
              <a:t>Now right click on the created database(</a:t>
            </a:r>
            <a:r>
              <a:rPr lang="en-IN" sz="2400" dirty="0" err="1"/>
              <a:t>newdatabase</a:t>
            </a:r>
            <a:r>
              <a:rPr lang="en-IN" sz="2400" dirty="0"/>
              <a:t> in our case) then click on Tasks and then click on Import Flat File… for adding csv files. </a:t>
            </a:r>
          </a:p>
          <a:p>
            <a:endParaRPr lang="en-IN" sz="2400" dirty="0"/>
          </a:p>
          <a:p>
            <a:r>
              <a:rPr lang="en-IN" sz="2400" dirty="0"/>
              <a:t>CSV-Comma separated Values(sometimes Variables also) are the most common files in internet because it is not affected by any formatting and different software(</a:t>
            </a:r>
            <a:r>
              <a:rPr lang="en-IN" sz="2400" dirty="0" err="1"/>
              <a:t>i.e</a:t>
            </a:r>
            <a:r>
              <a:rPr lang="en-IN" sz="2400" dirty="0"/>
              <a:t> Excel, R, Python, Tableau, Hadoop and Watson) can use.</a:t>
            </a:r>
          </a:p>
        </p:txBody>
      </p:sp>
    </p:spTree>
    <p:extLst>
      <p:ext uri="{BB962C8B-B14F-4D97-AF65-F5344CB8AC3E}">
        <p14:creationId xmlns:p14="http://schemas.microsoft.com/office/powerpoint/2010/main" val="3745718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3191-526E-46A3-A75C-08F2CE1C44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9B5F4D-86A1-442E-A67D-34FAD93D5D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5ED8534-7C36-4719-B5E0-32C96671EC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1935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4145-A4AA-4780-982F-A4EBF7E7C2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465D88-3987-42E2-BA8D-2B3DA14E55A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279737-1075-42D1-AB34-B5298D633C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4649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2BBD-6391-47D0-BF4B-F0613FC5B5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868C0C-5E93-4E7F-A6D5-FC9553928B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3E1C732-463F-45A6-835F-1DA795C16D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480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DA32-5339-4A12-8254-DD63DE62A1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072140-A66B-4F29-82CB-0B52BF81CE4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9C0B79CC-E0B2-4F08-BA42-00A22926BC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6299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CDC0-91E2-4F81-8F55-8FD3DD0313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ACC463-C79A-4F00-816D-EA2CE5AD96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4EB8A40-9363-440A-A616-5D6F00D2D7C8}"/>
              </a:ext>
            </a:extLst>
          </p:cNvPr>
          <p:cNvPicPr>
            <a:picLocks noChangeAspect="1"/>
          </p:cNvPicPr>
          <p:nvPr/>
        </p:nvPicPr>
        <p:blipFill>
          <a:blip r:embed="rId2"/>
          <a:stretch>
            <a:fillRect/>
          </a:stretch>
        </p:blipFill>
        <p:spPr>
          <a:xfrm>
            <a:off x="-1984663" y="-218"/>
            <a:ext cx="15097991" cy="7377545"/>
          </a:xfrm>
          <a:prstGeom prst="rect">
            <a:avLst/>
          </a:prstGeom>
        </p:spPr>
      </p:pic>
      <p:cxnSp>
        <p:nvCxnSpPr>
          <p:cNvPr id="7" name="Straight Arrow Connector 6">
            <a:extLst>
              <a:ext uri="{FF2B5EF4-FFF2-40B4-BE49-F238E27FC236}">
                <a16:creationId xmlns:a16="http://schemas.microsoft.com/office/drawing/2014/main" id="{E29C3219-E9D2-498E-87E6-5DAC3C4ACC3B}"/>
              </a:ext>
            </a:extLst>
          </p:cNvPr>
          <p:cNvCxnSpPr>
            <a:cxnSpLocks/>
          </p:cNvCxnSpPr>
          <p:nvPr/>
        </p:nvCxnSpPr>
        <p:spPr>
          <a:xfrm flipH="1">
            <a:off x="426026" y="1027906"/>
            <a:ext cx="76201" cy="1460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786141-305D-40DD-83F6-03BE9F91AD70}"/>
              </a:ext>
            </a:extLst>
          </p:cNvPr>
          <p:cNvCxnSpPr>
            <a:cxnSpLocks/>
          </p:cNvCxnSpPr>
          <p:nvPr/>
        </p:nvCxnSpPr>
        <p:spPr>
          <a:xfrm>
            <a:off x="1070264" y="991429"/>
            <a:ext cx="1565562" cy="223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0AE1D9-1818-4509-9487-4E7E27296130}"/>
              </a:ext>
            </a:extLst>
          </p:cNvPr>
          <p:cNvCxnSpPr>
            <a:cxnSpLocks/>
          </p:cNvCxnSpPr>
          <p:nvPr/>
        </p:nvCxnSpPr>
        <p:spPr>
          <a:xfrm>
            <a:off x="777586" y="1027906"/>
            <a:ext cx="1080655" cy="354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A3E01C-E9DB-4D99-94BD-D6FC0BAB4413}"/>
              </a:ext>
            </a:extLst>
          </p:cNvPr>
          <p:cNvCxnSpPr>
            <a:cxnSpLocks/>
          </p:cNvCxnSpPr>
          <p:nvPr/>
        </p:nvCxnSpPr>
        <p:spPr>
          <a:xfrm>
            <a:off x="1356013" y="954519"/>
            <a:ext cx="2976996" cy="217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88A1BD0-E8BF-44CF-A2AA-A54BE5AC7A40}"/>
              </a:ext>
            </a:extLst>
          </p:cNvPr>
          <p:cNvSpPr/>
          <p:nvPr/>
        </p:nvSpPr>
        <p:spPr>
          <a:xfrm>
            <a:off x="-65809" y="2487974"/>
            <a:ext cx="1136073" cy="1055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dirty="0"/>
              <a:t>SAVE CHANGES</a:t>
            </a:r>
          </a:p>
        </p:txBody>
      </p:sp>
      <p:sp>
        <p:nvSpPr>
          <p:cNvPr id="17" name="Oval 16">
            <a:extLst>
              <a:ext uri="{FF2B5EF4-FFF2-40B4-BE49-F238E27FC236}">
                <a16:creationId xmlns:a16="http://schemas.microsoft.com/office/drawing/2014/main" id="{975675DB-AA46-4C09-AAEF-3C5BB5EDC569}"/>
              </a:ext>
            </a:extLst>
          </p:cNvPr>
          <p:cNvSpPr/>
          <p:nvPr/>
        </p:nvSpPr>
        <p:spPr>
          <a:xfrm>
            <a:off x="1416628" y="4597868"/>
            <a:ext cx="1136073" cy="1055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dirty="0"/>
              <a:t>CANCLE</a:t>
            </a:r>
          </a:p>
          <a:p>
            <a:pPr algn="ctr"/>
            <a:r>
              <a:rPr lang="en-IN" sz="1200" dirty="0"/>
              <a:t>CHANGES</a:t>
            </a:r>
          </a:p>
        </p:txBody>
      </p:sp>
      <p:sp>
        <p:nvSpPr>
          <p:cNvPr id="18" name="Oval 17">
            <a:extLst>
              <a:ext uri="{FF2B5EF4-FFF2-40B4-BE49-F238E27FC236}">
                <a16:creationId xmlns:a16="http://schemas.microsoft.com/office/drawing/2014/main" id="{AE688674-D207-4251-89E5-9FB2821EFF51}"/>
              </a:ext>
            </a:extLst>
          </p:cNvPr>
          <p:cNvSpPr/>
          <p:nvPr/>
        </p:nvSpPr>
        <p:spPr>
          <a:xfrm>
            <a:off x="2279073" y="3160892"/>
            <a:ext cx="1136073" cy="1055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dirty="0"/>
              <a:t>ADD COLOUMNS</a:t>
            </a:r>
          </a:p>
        </p:txBody>
      </p:sp>
      <p:sp>
        <p:nvSpPr>
          <p:cNvPr id="19" name="Oval 18">
            <a:extLst>
              <a:ext uri="{FF2B5EF4-FFF2-40B4-BE49-F238E27FC236}">
                <a16:creationId xmlns:a16="http://schemas.microsoft.com/office/drawing/2014/main" id="{1C2E2D63-C939-446B-996E-7A9C6AF3FD99}"/>
              </a:ext>
            </a:extLst>
          </p:cNvPr>
          <p:cNvSpPr/>
          <p:nvPr/>
        </p:nvSpPr>
        <p:spPr>
          <a:xfrm>
            <a:off x="4113934" y="3069324"/>
            <a:ext cx="1136073" cy="1055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dirty="0"/>
              <a:t>EDIT COLOUMNS</a:t>
            </a:r>
          </a:p>
        </p:txBody>
      </p:sp>
      <p:cxnSp>
        <p:nvCxnSpPr>
          <p:cNvPr id="21" name="Straight Arrow Connector 20">
            <a:extLst>
              <a:ext uri="{FF2B5EF4-FFF2-40B4-BE49-F238E27FC236}">
                <a16:creationId xmlns:a16="http://schemas.microsoft.com/office/drawing/2014/main" id="{9BF7C76A-AC18-48ED-B243-8A4E15092EE2}"/>
              </a:ext>
            </a:extLst>
          </p:cNvPr>
          <p:cNvCxnSpPr>
            <a:cxnSpLocks/>
          </p:cNvCxnSpPr>
          <p:nvPr/>
        </p:nvCxnSpPr>
        <p:spPr>
          <a:xfrm>
            <a:off x="1562099" y="993039"/>
            <a:ext cx="5732319" cy="164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B543C43-1A3C-4347-A069-BE33DA95D9F1}"/>
              </a:ext>
            </a:extLst>
          </p:cNvPr>
          <p:cNvSpPr/>
          <p:nvPr/>
        </p:nvSpPr>
        <p:spPr>
          <a:xfrm>
            <a:off x="7275368" y="2600001"/>
            <a:ext cx="1136073" cy="1055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200" dirty="0"/>
              <a:t>DELIT</a:t>
            </a:r>
          </a:p>
          <a:p>
            <a:pPr algn="ctr"/>
            <a:r>
              <a:rPr lang="en-IN" sz="1200" dirty="0"/>
              <a:t>COLOUMNS</a:t>
            </a:r>
          </a:p>
        </p:txBody>
      </p:sp>
    </p:spTree>
    <p:extLst>
      <p:ext uri="{BB962C8B-B14F-4D97-AF65-F5344CB8AC3E}">
        <p14:creationId xmlns:p14="http://schemas.microsoft.com/office/powerpoint/2010/main" val="1163643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7485-B35F-4545-B279-7BADC355CA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0D7D14-9C26-46F0-B2ED-9CB38EDF35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3C3B72B-BD63-4030-BA19-71B870128B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2546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C8AD-9A21-4EFA-8FDE-4BA0202F87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48DC76-217E-4356-AD5D-3215734BB23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431D21A-543C-4918-BC42-D3950B43F1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4830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71-112A-49DF-9DD8-F195C14997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EA1A0C-E5EA-409B-9E36-88CD84D11CE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F8A20BB-3DC3-4489-9459-88F142CBAE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3783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0D6D-DDE7-4BCF-945B-F0F1B55F4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29345A-763F-49ED-B2C3-8933E95420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50F068-2948-4C53-800D-718C8DEFE1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2701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AA1F-3995-49DA-A6BB-6AB454A532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8EA6E6-CB87-4949-BEA1-8FE7F3456CF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A55781-4330-4DEF-8620-62C9F6E597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581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0199-AAF1-4918-A3C5-A47BA8407E79}"/>
              </a:ext>
            </a:extLst>
          </p:cNvPr>
          <p:cNvSpPr>
            <a:spLocks noGrp="1"/>
          </p:cNvSpPr>
          <p:nvPr>
            <p:ph type="title"/>
          </p:nvPr>
        </p:nvSpPr>
        <p:spPr/>
        <p:txBody>
          <a:bodyPr/>
          <a:lstStyle/>
          <a:p>
            <a:r>
              <a:rPr lang="en-IN" dirty="0"/>
              <a:t>Select File</a:t>
            </a:r>
          </a:p>
        </p:txBody>
      </p:sp>
      <p:pic>
        <p:nvPicPr>
          <p:cNvPr id="5" name="Content Placeholder 4">
            <a:extLst>
              <a:ext uri="{FF2B5EF4-FFF2-40B4-BE49-F238E27FC236}">
                <a16:creationId xmlns:a16="http://schemas.microsoft.com/office/drawing/2014/main" id="{5733C28D-116B-4FA8-8C94-3D97DD0AF07B}"/>
              </a:ext>
            </a:extLst>
          </p:cNvPr>
          <p:cNvPicPr>
            <a:picLocks noGrp="1" noChangeAspect="1"/>
          </p:cNvPicPr>
          <p:nvPr>
            <p:ph idx="1"/>
          </p:nvPr>
        </p:nvPicPr>
        <p:blipFill>
          <a:blip r:embed="rId2"/>
          <a:stretch>
            <a:fillRect/>
          </a:stretch>
        </p:blipFill>
        <p:spPr>
          <a:xfrm>
            <a:off x="838199" y="1376039"/>
            <a:ext cx="9371449" cy="5271440"/>
          </a:xfrm>
        </p:spPr>
      </p:pic>
      <p:cxnSp>
        <p:nvCxnSpPr>
          <p:cNvPr id="7" name="Straight Arrow Connector 6">
            <a:extLst>
              <a:ext uri="{FF2B5EF4-FFF2-40B4-BE49-F238E27FC236}">
                <a16:creationId xmlns:a16="http://schemas.microsoft.com/office/drawing/2014/main" id="{5CA1F7D6-F10C-456E-B181-385AC46A87BA}"/>
              </a:ext>
            </a:extLst>
          </p:cNvPr>
          <p:cNvCxnSpPr/>
          <p:nvPr/>
        </p:nvCxnSpPr>
        <p:spPr>
          <a:xfrm flipV="1">
            <a:off x="7732450" y="2831977"/>
            <a:ext cx="1589103" cy="1154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D746C5-3DD3-4FB9-94D4-A259CC90FEF4}"/>
              </a:ext>
            </a:extLst>
          </p:cNvPr>
          <p:cNvSpPr txBox="1"/>
          <p:nvPr/>
        </p:nvSpPr>
        <p:spPr>
          <a:xfrm>
            <a:off x="9321553" y="2508811"/>
            <a:ext cx="2219418" cy="646331"/>
          </a:xfrm>
          <a:prstGeom prst="rect">
            <a:avLst/>
          </a:prstGeom>
          <a:noFill/>
          <a:ln w="12700">
            <a:solidFill>
              <a:schemeClr val="tx1"/>
            </a:solidFill>
          </a:ln>
        </p:spPr>
        <p:txBody>
          <a:bodyPr wrap="square" rtlCol="0">
            <a:spAutoFit/>
          </a:bodyPr>
          <a:lstStyle/>
          <a:p>
            <a:r>
              <a:rPr lang="en-IN" dirty="0"/>
              <a:t>Click on Browse to select file</a:t>
            </a:r>
          </a:p>
        </p:txBody>
      </p:sp>
      <p:cxnSp>
        <p:nvCxnSpPr>
          <p:cNvPr id="9" name="Straight Arrow Connector 8">
            <a:extLst>
              <a:ext uri="{FF2B5EF4-FFF2-40B4-BE49-F238E27FC236}">
                <a16:creationId xmlns:a16="http://schemas.microsoft.com/office/drawing/2014/main" id="{7B8CBAC7-5017-4EDB-94A8-E7114680BB7A}"/>
              </a:ext>
            </a:extLst>
          </p:cNvPr>
          <p:cNvCxnSpPr/>
          <p:nvPr/>
        </p:nvCxnSpPr>
        <p:spPr>
          <a:xfrm flipV="1">
            <a:off x="7192391" y="4484708"/>
            <a:ext cx="1589103" cy="1154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D468E8-6321-44AE-A76D-866048A5C9D2}"/>
              </a:ext>
            </a:extLst>
          </p:cNvPr>
          <p:cNvSpPr txBox="1"/>
          <p:nvPr/>
        </p:nvSpPr>
        <p:spPr>
          <a:xfrm>
            <a:off x="8781494" y="4161542"/>
            <a:ext cx="2219418" cy="646331"/>
          </a:xfrm>
          <a:prstGeom prst="rect">
            <a:avLst/>
          </a:prstGeom>
          <a:noFill/>
          <a:ln w="12700">
            <a:solidFill>
              <a:schemeClr val="tx1"/>
            </a:solidFill>
          </a:ln>
        </p:spPr>
        <p:txBody>
          <a:bodyPr wrap="square" rtlCol="0">
            <a:spAutoFit/>
          </a:bodyPr>
          <a:lstStyle/>
          <a:p>
            <a:r>
              <a:rPr lang="en-IN" dirty="0"/>
              <a:t>Select Grades.csv for further work</a:t>
            </a:r>
          </a:p>
        </p:txBody>
      </p:sp>
    </p:spTree>
    <p:extLst>
      <p:ext uri="{BB962C8B-B14F-4D97-AF65-F5344CB8AC3E}">
        <p14:creationId xmlns:p14="http://schemas.microsoft.com/office/powerpoint/2010/main" val="3405494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533F-6A20-4617-8007-A68ED44566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60D4DA-0451-47C3-AE9B-E56FD31211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1E0B7F-E6B4-4287-B38A-08DC3ABF40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2827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4AF6-9D77-48CA-B6F0-88142E1DF7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931DD4-8E80-4FAC-80C6-34C5722CA2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58BED4-D5C0-478E-AAA0-BB27D979F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041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09BA-B3AD-47E7-ACCC-6855E8E382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7F9953-4C04-4618-8741-BCA935636E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4100CF-32B7-4D69-849F-CDF8EBC698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4431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6B02-E230-4275-A619-5262DC1DF8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471FB3-7965-414C-BC9B-790E3CB6DB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E187BA-77D1-49A9-8EF6-040FBAD9D1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135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1183-546D-4C14-9FE6-A565862530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D8231C-5F06-4245-B0E0-D262C4F8E0D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7529ED-5359-4C01-AE6D-B8647DD7FE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3511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02FE-587A-4053-AB86-9FB0191B5D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F06AB9-6912-4A86-8D22-8B233234EB3B}"/>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6AF5EBB6-A91C-4BF1-8303-5E2194ED8D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07171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563F-6DAA-48CC-9677-47F6732B7E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825D6F-F4E7-466C-8149-0A5D3776B1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D0EB2A9-19F0-491C-8AF0-9C8EE715D8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8827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054A-A15A-4F5D-98CB-3339B827CB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F6F34D-E124-414C-902F-A288006F2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9B2719-8FE5-4136-ADDA-18A65B960B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0467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6808-CA68-4864-B53B-BE0D7798D0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94CBBF-F87D-45FA-BA88-85AB8EBA9E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BCFB70-1AFD-4036-A40B-2860D27426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41689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02BA-F82A-4DF4-91A9-0375ED29F9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CFCAD2-C479-4E67-8F1B-7C25E68793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08FCB0-9BAE-4F35-9C69-FF1DAC7B10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039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7E63-7755-4013-87C3-D72D18EEE7D0}"/>
              </a:ext>
            </a:extLst>
          </p:cNvPr>
          <p:cNvSpPr>
            <a:spLocks noGrp="1"/>
          </p:cNvSpPr>
          <p:nvPr>
            <p:ph type="title"/>
          </p:nvPr>
        </p:nvSpPr>
        <p:spPr/>
        <p:txBody>
          <a:bodyPr/>
          <a:lstStyle/>
          <a:p>
            <a:r>
              <a:rPr lang="en-IN" dirty="0"/>
              <a:t>Change the file name and schema(if required)</a:t>
            </a:r>
          </a:p>
        </p:txBody>
      </p:sp>
      <p:pic>
        <p:nvPicPr>
          <p:cNvPr id="5" name="Content Placeholder 4">
            <a:extLst>
              <a:ext uri="{FF2B5EF4-FFF2-40B4-BE49-F238E27FC236}">
                <a16:creationId xmlns:a16="http://schemas.microsoft.com/office/drawing/2014/main" id="{21BFB55D-CB48-4288-A7C7-6D5AD2ACCD20}"/>
              </a:ext>
            </a:extLst>
          </p:cNvPr>
          <p:cNvPicPr>
            <a:picLocks noGrp="1" noChangeAspect="1"/>
          </p:cNvPicPr>
          <p:nvPr>
            <p:ph idx="1"/>
          </p:nvPr>
        </p:nvPicPr>
        <p:blipFill rotWithShape="1">
          <a:blip r:embed="rId2"/>
          <a:srcRect t="-454" r="25796" b="47408"/>
          <a:stretch/>
        </p:blipFill>
        <p:spPr>
          <a:xfrm>
            <a:off x="900344" y="2130639"/>
            <a:ext cx="10453456" cy="4203479"/>
          </a:xfrm>
        </p:spPr>
      </p:pic>
      <p:cxnSp>
        <p:nvCxnSpPr>
          <p:cNvPr id="6" name="Straight Arrow Connector 5">
            <a:extLst>
              <a:ext uri="{FF2B5EF4-FFF2-40B4-BE49-F238E27FC236}">
                <a16:creationId xmlns:a16="http://schemas.microsoft.com/office/drawing/2014/main" id="{46548F05-2E4A-4F9C-9535-8B9A655A5F39}"/>
              </a:ext>
            </a:extLst>
          </p:cNvPr>
          <p:cNvCxnSpPr>
            <a:cxnSpLocks/>
          </p:cNvCxnSpPr>
          <p:nvPr/>
        </p:nvCxnSpPr>
        <p:spPr>
          <a:xfrm>
            <a:off x="7155402" y="5166804"/>
            <a:ext cx="1634970" cy="4793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C0243F-2FDA-4729-8781-1AB6B0DB95F7}"/>
              </a:ext>
            </a:extLst>
          </p:cNvPr>
          <p:cNvSpPr txBox="1"/>
          <p:nvPr/>
        </p:nvSpPr>
        <p:spPr>
          <a:xfrm>
            <a:off x="8790372" y="5257065"/>
            <a:ext cx="2635189" cy="923330"/>
          </a:xfrm>
          <a:prstGeom prst="rect">
            <a:avLst/>
          </a:prstGeom>
          <a:noFill/>
          <a:ln w="12700">
            <a:solidFill>
              <a:schemeClr val="tx1"/>
            </a:solidFill>
          </a:ln>
        </p:spPr>
        <p:txBody>
          <a:bodyPr wrap="square" rtlCol="0">
            <a:spAutoFit/>
          </a:bodyPr>
          <a:lstStyle/>
          <a:p>
            <a:r>
              <a:rPr lang="en-IN" dirty="0"/>
              <a:t>Change the name of the file according to your need</a:t>
            </a:r>
          </a:p>
        </p:txBody>
      </p:sp>
      <p:cxnSp>
        <p:nvCxnSpPr>
          <p:cNvPr id="10" name="Straight Arrow Connector 9">
            <a:extLst>
              <a:ext uri="{FF2B5EF4-FFF2-40B4-BE49-F238E27FC236}">
                <a16:creationId xmlns:a16="http://schemas.microsoft.com/office/drawing/2014/main" id="{A9C8EE0D-BFA8-4B61-9A1C-7F7BFFC1BB7B}"/>
              </a:ext>
            </a:extLst>
          </p:cNvPr>
          <p:cNvCxnSpPr>
            <a:cxnSpLocks/>
          </p:cNvCxnSpPr>
          <p:nvPr/>
        </p:nvCxnSpPr>
        <p:spPr>
          <a:xfrm flipH="1">
            <a:off x="6354193" y="5869619"/>
            <a:ext cx="1866529" cy="3107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24A961-E364-4C65-A064-0019FD8A96CF}"/>
              </a:ext>
            </a:extLst>
          </p:cNvPr>
          <p:cNvSpPr txBox="1"/>
          <p:nvPr/>
        </p:nvSpPr>
        <p:spPr>
          <a:xfrm>
            <a:off x="4487664" y="5718730"/>
            <a:ext cx="1866529" cy="646331"/>
          </a:xfrm>
          <a:prstGeom prst="rect">
            <a:avLst/>
          </a:prstGeom>
          <a:noFill/>
          <a:ln w="12700">
            <a:solidFill>
              <a:schemeClr val="tx1"/>
            </a:solidFill>
          </a:ln>
        </p:spPr>
        <p:txBody>
          <a:bodyPr wrap="square" rtlCol="0">
            <a:spAutoFit/>
          </a:bodyPr>
          <a:lstStyle/>
          <a:p>
            <a:r>
              <a:rPr lang="en-IN" dirty="0"/>
              <a:t>We can change the schema also</a:t>
            </a:r>
          </a:p>
        </p:txBody>
      </p:sp>
    </p:spTree>
    <p:extLst>
      <p:ext uri="{BB962C8B-B14F-4D97-AF65-F5344CB8AC3E}">
        <p14:creationId xmlns:p14="http://schemas.microsoft.com/office/powerpoint/2010/main" val="3147504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C0D0-0F74-49CD-A952-5FA11AB7D8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B64A09-F5F0-4ED6-B013-11A4A75BEC8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E5F7F5-4509-469D-964A-5DE993F689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5668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2AC-1EC4-4D30-B33B-41F642158B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25E6C6-1C5A-43A9-831E-CE33B4CBE84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465063-2A42-445C-AE96-C883AFA5E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6967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C2D82-BFA1-44DC-84FD-0DDAEDE756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E45C7A-CC8E-48B8-AFC2-C57001B2CE4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BF5FBE-3F56-4A0C-AEC8-B0C2E347B6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4066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CA47-0421-4699-B2D1-98928A236A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D84431-89AF-4C18-9E6C-AA574DD811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A66959-FD58-47DA-8F09-DAAD7E5838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21197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66E5-6995-4A1E-8285-4AA1CC629D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FC6ABB-9681-4D34-AD53-BA5FFB5DC5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6FA783-5F05-4096-93AD-F2BE3C76A5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03632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CE4C-037E-433B-8541-F277402AC4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6F7F55-B5FD-4A5B-9AAE-4B82E15C64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CDED1F6-83C3-4BC7-9A70-FCFAD41DEF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4068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77D1-8189-44E0-B322-A44BF69E82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5F823C-8210-4267-AD0E-8F01364A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2D2B89-87AD-43BD-BFA1-C1E9EEB88B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2997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1E86-C7AF-49B1-9CFE-7F589CDE9673}"/>
              </a:ext>
            </a:extLst>
          </p:cNvPr>
          <p:cNvSpPr>
            <a:spLocks noGrp="1"/>
          </p:cNvSpPr>
          <p:nvPr>
            <p:ph type="title"/>
          </p:nvPr>
        </p:nvSpPr>
        <p:spPr>
          <a:xfrm>
            <a:off x="838200" y="365125"/>
            <a:ext cx="10515600" cy="5902510"/>
          </a:xfrm>
        </p:spPr>
        <p:txBody>
          <a:bodyPr/>
          <a:lstStyle/>
          <a:p>
            <a:pPr algn="ctr"/>
            <a:r>
              <a:rPr lang="en-IN" dirty="0"/>
              <a:t>HH:MM:SS</a:t>
            </a:r>
          </a:p>
        </p:txBody>
      </p:sp>
      <p:sp>
        <p:nvSpPr>
          <p:cNvPr id="3" name="Content Placeholder 2">
            <a:extLst>
              <a:ext uri="{FF2B5EF4-FFF2-40B4-BE49-F238E27FC236}">
                <a16:creationId xmlns:a16="http://schemas.microsoft.com/office/drawing/2014/main" id="{CD8E5958-0933-4194-90A8-0F9757373961}"/>
              </a:ext>
            </a:extLst>
          </p:cNvPr>
          <p:cNvSpPr>
            <a:spLocks noGrp="1"/>
          </p:cNvSpPr>
          <p:nvPr>
            <p:ph idx="1"/>
          </p:nvPr>
        </p:nvSpPr>
        <p:spPr>
          <a:xfrm>
            <a:off x="838200" y="365125"/>
            <a:ext cx="10515600" cy="5811838"/>
          </a:xfrm>
        </p:spPr>
        <p:txBody>
          <a:bodyPr anchor="ctr"/>
          <a:lstStyle/>
          <a:p>
            <a:endParaRPr lang="en-IN" dirty="0"/>
          </a:p>
        </p:txBody>
      </p:sp>
    </p:spTree>
    <p:extLst>
      <p:ext uri="{BB962C8B-B14F-4D97-AF65-F5344CB8AC3E}">
        <p14:creationId xmlns:p14="http://schemas.microsoft.com/office/powerpoint/2010/main" val="2368477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4F39-FB27-418A-9FB8-6C01FF4B5E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5AA97A-6577-4240-9ACF-50070143A8E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70CB5CC-6AA7-409D-BA52-5679B69923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691745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D571-F7C9-422B-AB2D-78EEABF58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255733-3214-44F8-B2B1-86E9C67877F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3FBA011-0B43-4C68-A928-4A33C96B9B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001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23172</TotalTime>
  <Words>915</Words>
  <Application>Microsoft Office PowerPoint</Application>
  <PresentationFormat>Widescreen</PresentationFormat>
  <Paragraphs>117</Paragraphs>
  <Slides>109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Calibri Light</vt:lpstr>
      <vt:lpstr>Office Theme</vt:lpstr>
      <vt:lpstr>Microsoft SSM</vt:lpstr>
      <vt:lpstr>PowerPoint Presentation</vt:lpstr>
      <vt:lpstr>Your first interaction with SQL</vt:lpstr>
      <vt:lpstr>Most important in corporate-Connect with Object</vt:lpstr>
      <vt:lpstr>Most important in corporate-Connect with Object</vt:lpstr>
      <vt:lpstr>Add File to Database</vt:lpstr>
      <vt:lpstr>Adding Files in already created database.</vt:lpstr>
      <vt:lpstr>Select File</vt:lpstr>
      <vt:lpstr>Change the file name and schema(if required)</vt:lpstr>
      <vt:lpstr>To check the preview</vt:lpstr>
      <vt:lpstr>Change Data Type if required and select PRIMARY KEY</vt:lpstr>
      <vt:lpstr>Click Next and if looks file then click Finish- The next screen will wait for process and if everything goes well then it will successfully import the file</vt:lpstr>
      <vt:lpstr>Master to newdatabase</vt:lpstr>
      <vt:lpstr>Click on new Query and try to write your first Query and press F5 to execute the query.</vt:lpstr>
      <vt:lpstr>Select query’s in diffrernt ways</vt:lpstr>
      <vt:lpstr>Expression in select statement(1)</vt:lpstr>
      <vt:lpstr>Using AS in Select statement</vt:lpstr>
      <vt:lpstr>Where?</vt:lpstr>
      <vt:lpstr>PowerPoint Presentation</vt:lpstr>
      <vt:lpstr>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vt:lpstr>
      <vt:lpstr>PowerPoint Presentation</vt:lpstr>
      <vt:lpstr>PowerPoint Presentation</vt:lpstr>
      <vt:lpstr>PowerPoint Presentation</vt:lpstr>
      <vt:lpstr>PowerPoint Presentation</vt:lpstr>
      <vt:lpstr>LEFT JOIN</vt:lpstr>
      <vt:lpstr>USE WHERE WITH JOIN</vt:lpstr>
      <vt:lpstr>PowerPoint Presentation</vt:lpstr>
      <vt:lpstr>PowerPoint Presentation</vt:lpstr>
      <vt:lpstr>PowerPoint Presentation</vt:lpstr>
      <vt:lpstr>PowerPoint Presentation</vt:lpstr>
      <vt:lpstr>GROUPING JOINS</vt:lpstr>
      <vt:lpstr>PowerPoint Presentation</vt:lpstr>
      <vt:lpstr>PowerPoint Presentation</vt:lpstr>
      <vt:lpstr>PowerPoint Presentation</vt:lpstr>
      <vt:lpstr>DATABASE DESIGN</vt:lpstr>
      <vt:lpstr>PowerPoint Presentation</vt:lpstr>
      <vt:lpstr>SECURITY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HH:MM:SS</vt:lpstr>
      <vt:lpstr>PowerPoint Presentation</vt:lpstr>
      <vt:lpstr>PowerPoint Presentation</vt:lpstr>
      <vt:lpstr>Transactions in SQL</vt:lpstr>
      <vt:lpstr>ACID</vt:lpstr>
      <vt:lpstr>Atomicity</vt:lpstr>
      <vt:lpstr>Consistency </vt:lpstr>
      <vt:lpstr>Isolation</vt:lpstr>
      <vt:lpstr>Durability</vt:lpstr>
      <vt:lpstr>DEADLOCK</vt:lpstr>
      <vt:lpstr>Transaction Control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SSM</dc:title>
  <dc:creator>yogesh payasi</dc:creator>
  <cp:lastModifiedBy>Yogesh PAyasi</cp:lastModifiedBy>
  <cp:revision>75</cp:revision>
  <dcterms:created xsi:type="dcterms:W3CDTF">2021-05-18T15:12:22Z</dcterms:created>
  <dcterms:modified xsi:type="dcterms:W3CDTF">2024-03-18T10:11:38Z</dcterms:modified>
</cp:coreProperties>
</file>